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DBE3"/>
          </a:solidFill>
        </a:fill>
      </a:tcStyle>
    </a:wholeTbl>
    <a:band2H>
      <a:tcTxStyle b="def" i="def"/>
      <a:tcStyle>
        <a:tcBdr/>
        <a:fill>
          <a:solidFill>
            <a:srgbClr val="EBEEF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FE2D3"/>
          </a:solidFill>
        </a:fill>
      </a:tcStyle>
    </a:wholeTbl>
    <a:band2H>
      <a:tcTxStyle b="def" i="def"/>
      <a:tcStyle>
        <a:tcBdr/>
        <a:fill>
          <a:solidFill>
            <a:srgbClr val="F0F1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DCE1"/>
          </a:solidFill>
        </a:fill>
      </a:tcStyle>
    </a:wholeTbl>
    <a:band2H>
      <a:tcTxStyle b="def" i="def"/>
      <a:tcStyle>
        <a:tcBdr/>
        <a:fill>
          <a:solidFill>
            <a:srgbClr val="EFEE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414141"/>
        </a:fontRef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414141"/>
              </a:solidFill>
              <a:prstDash val="solid"/>
              <a:round/>
            </a:ln>
          </a:top>
          <a:bottom>
            <a:ln w="254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414141"/>
              </a:solidFill>
              <a:prstDash val="solid"/>
              <a:round/>
            </a:ln>
          </a:top>
          <a:bottom>
            <a:ln w="254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CDCD"/>
          </a:solidFill>
        </a:fill>
      </a:tcStyle>
    </a:wholeTbl>
    <a:band2H>
      <a:tcTxStyle b="def" i="def"/>
      <a:tcStyle>
        <a:tcBdr/>
        <a:fill>
          <a:solidFill>
            <a:srgbClr val="E8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1414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1414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41414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414141"/>
              </a:solidFill>
              <a:prstDash val="solid"/>
              <a:round/>
            </a:ln>
          </a:left>
          <a:right>
            <a:ln w="12700" cap="flat">
              <a:solidFill>
                <a:srgbClr val="414141"/>
              </a:solidFill>
              <a:prstDash val="solid"/>
              <a:round/>
            </a:ln>
          </a:right>
          <a:top>
            <a:ln w="12700" cap="flat">
              <a:solidFill>
                <a:srgbClr val="414141"/>
              </a:solidFill>
              <a:prstDash val="solid"/>
              <a:round/>
            </a:ln>
          </a:top>
          <a:bottom>
            <a:ln w="127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solidFill>
                <a:srgbClr val="414141"/>
              </a:solidFill>
              <a:prstDash val="solid"/>
              <a:round/>
            </a:ln>
          </a:insideH>
          <a:insideV>
            <a:ln w="12700" cap="flat">
              <a:solidFill>
                <a:srgbClr val="414141"/>
              </a:solidFill>
              <a:prstDash val="solid"/>
              <a:round/>
            </a:ln>
          </a:insideV>
        </a:tcBdr>
        <a:fill>
          <a:solidFill>
            <a:srgbClr val="414141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414141"/>
              </a:solidFill>
              <a:prstDash val="solid"/>
              <a:round/>
            </a:ln>
          </a:left>
          <a:right>
            <a:ln w="12700" cap="flat">
              <a:solidFill>
                <a:srgbClr val="414141"/>
              </a:solidFill>
              <a:prstDash val="solid"/>
              <a:round/>
            </a:ln>
          </a:right>
          <a:top>
            <a:ln w="12700" cap="flat">
              <a:solidFill>
                <a:srgbClr val="414141"/>
              </a:solidFill>
              <a:prstDash val="solid"/>
              <a:round/>
            </a:ln>
          </a:top>
          <a:bottom>
            <a:ln w="127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solidFill>
                <a:srgbClr val="414141"/>
              </a:solidFill>
              <a:prstDash val="solid"/>
              <a:round/>
            </a:ln>
          </a:insideH>
          <a:insideV>
            <a:ln w="12700" cap="flat">
              <a:solidFill>
                <a:srgbClr val="414141"/>
              </a:solidFill>
              <a:prstDash val="solid"/>
              <a:round/>
            </a:ln>
          </a:insideV>
        </a:tcBdr>
        <a:fill>
          <a:solidFill>
            <a:srgbClr val="414141">
              <a:alpha val="20000"/>
            </a:srgbClr>
          </a:solidFill>
        </a:fill>
      </a:tcStyle>
    </a:firstCol>
    <a:lastRow>
      <a:tcTxStyle b="on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414141"/>
              </a:solidFill>
              <a:prstDash val="solid"/>
              <a:round/>
            </a:ln>
          </a:left>
          <a:right>
            <a:ln w="12700" cap="flat">
              <a:solidFill>
                <a:srgbClr val="414141"/>
              </a:solidFill>
              <a:prstDash val="solid"/>
              <a:round/>
            </a:ln>
          </a:right>
          <a:top>
            <a:ln w="50800" cap="flat">
              <a:solidFill>
                <a:srgbClr val="414141"/>
              </a:solidFill>
              <a:prstDash val="solid"/>
              <a:round/>
            </a:ln>
          </a:top>
          <a:bottom>
            <a:ln w="127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solidFill>
                <a:srgbClr val="414141"/>
              </a:solidFill>
              <a:prstDash val="solid"/>
              <a:round/>
            </a:ln>
          </a:insideH>
          <a:insideV>
            <a:ln w="12700" cap="flat">
              <a:solidFill>
                <a:srgbClr val="414141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414141"/>
        </a:fontRef>
        <a:srgbClr val="414141"/>
      </a:tcTxStyle>
      <a:tcStyle>
        <a:tcBdr>
          <a:left>
            <a:ln w="12700" cap="flat">
              <a:solidFill>
                <a:srgbClr val="414141"/>
              </a:solidFill>
              <a:prstDash val="solid"/>
              <a:round/>
            </a:ln>
          </a:left>
          <a:right>
            <a:ln w="12700" cap="flat">
              <a:solidFill>
                <a:srgbClr val="414141"/>
              </a:solidFill>
              <a:prstDash val="solid"/>
              <a:round/>
            </a:ln>
          </a:right>
          <a:top>
            <a:ln w="12700" cap="flat">
              <a:solidFill>
                <a:srgbClr val="414141"/>
              </a:solidFill>
              <a:prstDash val="solid"/>
              <a:round/>
            </a:ln>
          </a:top>
          <a:bottom>
            <a:ln w="25400" cap="flat">
              <a:solidFill>
                <a:srgbClr val="414141"/>
              </a:solidFill>
              <a:prstDash val="solid"/>
              <a:round/>
            </a:ln>
          </a:bottom>
          <a:insideH>
            <a:ln w="12700" cap="flat">
              <a:solidFill>
                <a:srgbClr val="414141"/>
              </a:solidFill>
              <a:prstDash val="solid"/>
              <a:round/>
            </a:ln>
          </a:insideH>
          <a:insideV>
            <a:ln w="12700" cap="flat">
              <a:solidFill>
                <a:srgbClr val="414141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7" name="Shape 19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"/>
          <p:cNvSpPr/>
          <p:nvPr/>
        </p:nvSpPr>
        <p:spPr>
          <a:xfrm>
            <a:off x="508000" y="6591300"/>
            <a:ext cx="1199945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" name="Line"/>
          <p:cNvSpPr/>
          <p:nvPr/>
        </p:nvSpPr>
        <p:spPr>
          <a:xfrm>
            <a:off x="507996" y="4089400"/>
            <a:ext cx="12000027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" name="Line"/>
          <p:cNvSpPr/>
          <p:nvPr/>
        </p:nvSpPr>
        <p:spPr>
          <a:xfrm flipV="1">
            <a:off x="7994298" y="4526256"/>
            <a:ext cx="7" cy="1642762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" name="Body Level One…"/>
          <p:cNvSpPr txBox="1"/>
          <p:nvPr>
            <p:ph type="body" sz="quarter" idx="1"/>
          </p:nvPr>
        </p:nvSpPr>
        <p:spPr>
          <a:xfrm>
            <a:off x="508000" y="3505200"/>
            <a:ext cx="7200900" cy="508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b="0" i="1" sz="2400">
                <a:solidFill>
                  <a:srgbClr val="414141"/>
                </a:solidFill>
              </a:defRPr>
            </a:lvl1pPr>
            <a:lvl2pPr marL="783166" indent="-313266">
              <a:lnSpc>
                <a:spcPct val="110000"/>
              </a:lnSpc>
              <a:spcBef>
                <a:spcPts val="0"/>
              </a:spcBef>
              <a:buClrTx/>
              <a:buFontTx/>
              <a:defRPr b="0" i="1" sz="2400">
                <a:solidFill>
                  <a:srgbClr val="414141"/>
                </a:solidFill>
              </a:defRPr>
            </a:lvl2pPr>
            <a:lvl3pPr marL="1253064" indent="-313264">
              <a:lnSpc>
                <a:spcPct val="110000"/>
              </a:lnSpc>
              <a:spcBef>
                <a:spcPts val="0"/>
              </a:spcBef>
              <a:buClrTx/>
              <a:buFontTx/>
              <a:defRPr b="0" i="1" sz="2400">
                <a:solidFill>
                  <a:srgbClr val="414141"/>
                </a:solidFill>
              </a:defRPr>
            </a:lvl3pPr>
            <a:lvl4pPr marL="1722964" indent="-313264">
              <a:lnSpc>
                <a:spcPct val="110000"/>
              </a:lnSpc>
              <a:spcBef>
                <a:spcPts val="0"/>
              </a:spcBef>
              <a:buClrTx/>
              <a:buFontTx/>
              <a:defRPr b="0" i="1" sz="2400">
                <a:solidFill>
                  <a:srgbClr val="414141"/>
                </a:solidFill>
              </a:defRPr>
            </a:lvl4pPr>
            <a:lvl5pPr marL="2192864" indent="-313264">
              <a:lnSpc>
                <a:spcPct val="110000"/>
              </a:lnSpc>
              <a:spcBef>
                <a:spcPts val="0"/>
              </a:spcBef>
              <a:buClrTx/>
              <a:buFontTx/>
              <a:defRPr b="0" i="1" sz="2400">
                <a:solidFill>
                  <a:srgbClr val="41414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Title Text"/>
          <p:cNvSpPr txBox="1"/>
          <p:nvPr>
            <p:ph type="title"/>
          </p:nvPr>
        </p:nvSpPr>
        <p:spPr>
          <a:xfrm>
            <a:off x="508000" y="4140200"/>
            <a:ext cx="7200900" cy="24130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D93E2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" name="Body Level One…"/>
          <p:cNvSpPr txBox="1"/>
          <p:nvPr>
            <p:ph type="body" sz="quarter" idx="13"/>
          </p:nvPr>
        </p:nvSpPr>
        <p:spPr>
          <a:xfrm>
            <a:off x="8280400" y="4140200"/>
            <a:ext cx="4241800" cy="2413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/>
          <p:nvPr>
            <p:ph type="title"/>
          </p:nvPr>
        </p:nvSpPr>
        <p:spPr>
          <a:xfrm>
            <a:off x="894077" y="1608664"/>
            <a:ext cx="11216645" cy="1413937"/>
          </a:xfrm>
          <a:prstGeom prst="rect">
            <a:avLst/>
          </a:prstGeom>
        </p:spPr>
        <p:txBody>
          <a:bodyPr lIns="48766" tIns="48766" rIns="48766" bIns="48766"/>
          <a:lstStyle>
            <a:lvl1pPr algn="l" defTabSz="1300480">
              <a:spcBef>
                <a:spcPts val="0"/>
              </a:spcBef>
              <a:defRPr sz="62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8" name="Body Level One…"/>
          <p:cNvSpPr txBox="1"/>
          <p:nvPr>
            <p:ph type="body" idx="1"/>
          </p:nvPr>
        </p:nvSpPr>
        <p:spPr>
          <a:xfrm>
            <a:off x="894077" y="3166533"/>
            <a:ext cx="11216645" cy="4641430"/>
          </a:xfrm>
          <a:prstGeom prst="rect">
            <a:avLst/>
          </a:prstGeom>
        </p:spPr>
        <p:txBody>
          <a:bodyPr lIns="48766" tIns="48766" rIns="48766" bIns="48766" anchor="t"/>
          <a:lstStyle>
            <a:lvl1pPr marL="310240" indent="-310240" defTabSz="1300480">
              <a:lnSpc>
                <a:spcPct val="90000"/>
              </a:lnSpc>
              <a:spcBef>
                <a:spcPts val="1400"/>
              </a:spcBef>
              <a:buClrTx/>
              <a:buSzPct val="100000"/>
              <a:buFont typeface="Arial"/>
              <a:buChar char="•"/>
              <a:defRPr b="0" sz="3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19150" indent="-361950" defTabSz="1300480">
              <a:lnSpc>
                <a:spcPct val="90000"/>
              </a:lnSpc>
              <a:spcBef>
                <a:spcPts val="1400"/>
              </a:spcBef>
              <a:buClrTx/>
              <a:buSzPct val="100000"/>
              <a:buFont typeface="Arial"/>
              <a:buChar char="•"/>
              <a:defRPr b="0" sz="3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48738" indent="-434338" defTabSz="1300480">
              <a:lnSpc>
                <a:spcPct val="90000"/>
              </a:lnSpc>
              <a:spcBef>
                <a:spcPts val="1400"/>
              </a:spcBef>
              <a:buClrTx/>
              <a:buSzPct val="100000"/>
              <a:buFont typeface="Arial"/>
              <a:buChar char="•"/>
              <a:defRPr b="0" sz="3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54200" indent="-482600" defTabSz="1300480">
              <a:lnSpc>
                <a:spcPct val="90000"/>
              </a:lnSpc>
              <a:spcBef>
                <a:spcPts val="1400"/>
              </a:spcBef>
              <a:buClrTx/>
              <a:buSzPct val="100000"/>
              <a:buFont typeface="Arial"/>
              <a:buChar char="•"/>
              <a:defRPr b="0" sz="3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11400" indent="-482600" defTabSz="1300480">
              <a:lnSpc>
                <a:spcPct val="90000"/>
              </a:lnSpc>
              <a:spcBef>
                <a:spcPts val="1400"/>
              </a:spcBef>
              <a:buClrTx/>
              <a:buSzPct val="100000"/>
              <a:buFont typeface="Arial"/>
              <a:buChar char="•"/>
              <a:defRPr b="0" sz="3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11787367" y="8024624"/>
            <a:ext cx="323355" cy="338833"/>
          </a:xfrm>
          <a:prstGeom prst="rect">
            <a:avLst/>
          </a:prstGeom>
        </p:spPr>
        <p:txBody>
          <a:bodyPr lIns="48766" tIns="48766" rIns="48766" bIns="48766" anchor="ctr"/>
          <a:lstStyle>
            <a:lvl1pPr algn="r" defTabSz="1300480"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rcRect l="3613" t="0" r="0" b="0"/>
          <a:stretch>
            <a:fillRect/>
          </a:stretch>
        </p:blipFill>
        <p:spPr>
          <a:xfrm>
            <a:off x="-2" y="4066863"/>
            <a:ext cx="4306150" cy="44675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rcRect l="35640" t="0" r="0" b="0"/>
          <a:stretch>
            <a:fillRect/>
          </a:stretch>
        </p:blipFill>
        <p:spPr>
          <a:xfrm>
            <a:off x="-1" y="4304369"/>
            <a:ext cx="1623907" cy="2523153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Oval 15"/>
          <p:cNvSpPr/>
          <p:nvPr/>
        </p:nvSpPr>
        <p:spPr>
          <a:xfrm>
            <a:off x="9182944" y="3007359"/>
            <a:ext cx="3007365" cy="3007365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129" name="Picture 8" descr="Picture 8"/>
          <p:cNvPicPr>
            <a:picLocks noChangeAspect="1"/>
          </p:cNvPicPr>
          <p:nvPr/>
        </p:nvPicPr>
        <p:blipFill>
          <a:blip r:embed="rId5">
            <a:extLst/>
          </a:blip>
          <a:srcRect l="0" t="28812" r="0" b="0"/>
          <a:stretch>
            <a:fillRect/>
          </a:stretch>
        </p:blipFill>
        <p:spPr>
          <a:xfrm>
            <a:off x="8532703" y="1219199"/>
            <a:ext cx="1710284" cy="12175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Picture 9" descr="Picture 9"/>
          <p:cNvPicPr>
            <a:picLocks noChangeAspect="1"/>
          </p:cNvPicPr>
          <p:nvPr/>
        </p:nvPicPr>
        <p:blipFill>
          <a:blip r:embed="rId6">
            <a:extLst/>
          </a:blip>
          <a:srcRect l="0" t="0" r="0" b="23320"/>
          <a:stretch>
            <a:fillRect/>
          </a:stretch>
        </p:blipFill>
        <p:spPr>
          <a:xfrm>
            <a:off x="9179603" y="7721600"/>
            <a:ext cx="1059986" cy="812801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Rectangle 13"/>
          <p:cNvSpPr/>
          <p:nvPr/>
        </p:nvSpPr>
        <p:spPr>
          <a:xfrm>
            <a:off x="11133666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132" name="Title Text"/>
          <p:cNvSpPr txBox="1"/>
          <p:nvPr>
            <p:ph type="title"/>
          </p:nvPr>
        </p:nvSpPr>
        <p:spPr>
          <a:xfrm>
            <a:off x="689182" y="1702099"/>
            <a:ext cx="10031709" cy="1493901"/>
          </a:xfrm>
          <a:prstGeom prst="rect">
            <a:avLst/>
          </a:prstGeom>
        </p:spPr>
        <p:txBody>
          <a:bodyPr lIns="48766" tIns="48766" rIns="48766" bIns="48766" anchor="t"/>
          <a:lstStyle>
            <a:lvl1pPr algn="l" defTabSz="650240">
              <a:lnSpc>
                <a:spcPct val="100000"/>
              </a:lnSpc>
              <a:spcBef>
                <a:spcPts val="0"/>
              </a:spcBef>
              <a:defRPr sz="58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3" name="Body Level One…"/>
          <p:cNvSpPr txBox="1"/>
          <p:nvPr>
            <p:ph type="body" sz="half" idx="1"/>
          </p:nvPr>
        </p:nvSpPr>
        <p:spPr>
          <a:xfrm>
            <a:off x="1176864" y="3408979"/>
            <a:ext cx="9542981" cy="4475183"/>
          </a:xfrm>
          <a:prstGeom prst="rect">
            <a:avLst/>
          </a:prstGeom>
        </p:spPr>
        <p:txBody>
          <a:bodyPr lIns="48766" tIns="48766" rIns="48766" bIns="48766" anchor="t"/>
          <a:lstStyle>
            <a:lvl1pPr marL="480059" indent="-480059" defTabSz="650240">
              <a:spcBef>
                <a:spcPts val="1400"/>
              </a:spcBef>
              <a:buClr>
                <a:srgbClr val="8AD0D6"/>
              </a:buClr>
              <a:buSzPct val="80000"/>
              <a:buFont typeface="Century Gothic"/>
              <a:buChar char="u"/>
              <a:defRPr b="0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01700" indent="-444500" defTabSz="650240">
              <a:spcBef>
                <a:spcPts val="1400"/>
              </a:spcBef>
              <a:buClr>
                <a:srgbClr val="8AD0D6"/>
              </a:buClr>
              <a:buSzPct val="80000"/>
              <a:buFont typeface="Century Gothic"/>
              <a:buChar char="u"/>
              <a:defRPr b="0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14450" indent="-400050" defTabSz="650240">
              <a:spcBef>
                <a:spcPts val="1400"/>
              </a:spcBef>
              <a:buClr>
                <a:srgbClr val="8AD0D6"/>
              </a:buClr>
              <a:buSzPct val="80000"/>
              <a:buFont typeface="Century Gothic"/>
              <a:buChar char="u"/>
              <a:defRPr b="0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indent="-457200" defTabSz="650240">
              <a:spcBef>
                <a:spcPts val="1400"/>
              </a:spcBef>
              <a:buClr>
                <a:srgbClr val="8AD0D6"/>
              </a:buClr>
              <a:buSzPct val="80000"/>
              <a:buFont typeface="Century Gothic"/>
              <a:buChar char="u"/>
              <a:defRPr b="0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indent="-457200" defTabSz="650240">
              <a:spcBef>
                <a:spcPts val="1400"/>
              </a:spcBef>
              <a:buClr>
                <a:srgbClr val="8AD0D6"/>
              </a:buClr>
              <a:buSzPct val="80000"/>
              <a:buFont typeface="Century Gothic"/>
              <a:buChar char="u"/>
              <a:defRPr b="0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xfrm>
            <a:off x="11167176" y="1671779"/>
            <a:ext cx="645146" cy="681733"/>
          </a:xfrm>
          <a:prstGeom prst="rect">
            <a:avLst/>
          </a:prstGeom>
        </p:spPr>
        <p:txBody>
          <a:bodyPr lIns="48766" tIns="48766" rIns="48766" bIns="48766" anchor="b"/>
          <a:lstStyle>
            <a:lvl1pPr defTabSz="650240">
              <a:defRPr sz="3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 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rcRect l="3613" t="0" r="0" b="0"/>
          <a:stretch>
            <a:fillRect/>
          </a:stretch>
        </p:blipFill>
        <p:spPr>
          <a:xfrm>
            <a:off x="-2" y="4066863"/>
            <a:ext cx="4306150" cy="44675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rcRect l="35640" t="0" r="0" b="0"/>
          <a:stretch>
            <a:fillRect/>
          </a:stretch>
        </p:blipFill>
        <p:spPr>
          <a:xfrm>
            <a:off x="-1" y="4304369"/>
            <a:ext cx="1623907" cy="2523153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Oval 15"/>
          <p:cNvSpPr/>
          <p:nvPr/>
        </p:nvSpPr>
        <p:spPr>
          <a:xfrm>
            <a:off x="9182944" y="3007359"/>
            <a:ext cx="3007365" cy="3007365"/>
          </a:xfrm>
          <a:prstGeom prst="ellipse">
            <a:avLst/>
          </a:prstGeom>
          <a:gradFill>
            <a:gsLst>
              <a:gs pos="0">
                <a:srgbClr val="F3F3F3">
                  <a:alpha val="7000"/>
                </a:srgbClr>
              </a:gs>
              <a:gs pos="36000">
                <a:srgbClr val="F3F3F3">
                  <a:alpha val="6000"/>
                </a:srgbClr>
              </a:gs>
              <a:gs pos="69000">
                <a:srgbClr val="F3F3F3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144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rcRect l="0" t="28812" r="0" b="0"/>
          <a:stretch>
            <a:fillRect/>
          </a:stretch>
        </p:blipFill>
        <p:spPr>
          <a:xfrm>
            <a:off x="8532703" y="1219199"/>
            <a:ext cx="1710284" cy="12175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Picture 9" descr="Picture 9"/>
          <p:cNvPicPr>
            <a:picLocks noChangeAspect="1"/>
          </p:cNvPicPr>
          <p:nvPr/>
        </p:nvPicPr>
        <p:blipFill>
          <a:blip r:embed="rId5">
            <a:extLst/>
          </a:blip>
          <a:srcRect l="0" t="0" r="0" b="23320"/>
          <a:stretch>
            <a:fillRect/>
          </a:stretch>
        </p:blipFill>
        <p:spPr>
          <a:xfrm>
            <a:off x="9179603" y="7721600"/>
            <a:ext cx="1059986" cy="812801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Rectangle 13"/>
          <p:cNvSpPr/>
          <p:nvPr/>
        </p:nvSpPr>
        <p:spPr>
          <a:xfrm>
            <a:off x="11133666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147" name="Title Text"/>
          <p:cNvSpPr txBox="1"/>
          <p:nvPr>
            <p:ph type="title"/>
          </p:nvPr>
        </p:nvSpPr>
        <p:spPr>
          <a:xfrm>
            <a:off x="689182" y="1702099"/>
            <a:ext cx="10031709" cy="1493901"/>
          </a:xfrm>
          <a:prstGeom prst="rect">
            <a:avLst/>
          </a:prstGeom>
        </p:spPr>
        <p:txBody>
          <a:bodyPr lIns="48766" tIns="48766" rIns="48766" bIns="48766" anchor="t"/>
          <a:lstStyle>
            <a:lvl1pPr algn="l" defTabSz="650240">
              <a:lnSpc>
                <a:spcPct val="100000"/>
              </a:lnSpc>
              <a:spcBef>
                <a:spcPts val="0"/>
              </a:spcBef>
              <a:defRPr sz="5800">
                <a:solidFill>
                  <a:srgbClr val="1E515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8" name="Body Level One…"/>
          <p:cNvSpPr txBox="1"/>
          <p:nvPr>
            <p:ph type="body" sz="half" idx="1"/>
          </p:nvPr>
        </p:nvSpPr>
        <p:spPr>
          <a:xfrm>
            <a:off x="1176864" y="3408979"/>
            <a:ext cx="9542981" cy="4475183"/>
          </a:xfrm>
          <a:prstGeom prst="rect">
            <a:avLst/>
          </a:prstGeom>
        </p:spPr>
        <p:txBody>
          <a:bodyPr lIns="48766" tIns="48766" rIns="48766" bIns="48766" anchor="t"/>
          <a:lstStyle>
            <a:lvl1pPr marL="480059" indent="-480059" defTabSz="650240">
              <a:spcBef>
                <a:spcPts val="1400"/>
              </a:spcBef>
              <a:buClr>
                <a:srgbClr val="F7F7F7"/>
              </a:buClr>
              <a:buSzPct val="80000"/>
              <a:buFont typeface="Century Gothic"/>
              <a:buChar char="u"/>
              <a:defRPr b="0" sz="2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01700" indent="-444500" defTabSz="650240">
              <a:spcBef>
                <a:spcPts val="1400"/>
              </a:spcBef>
              <a:buClr>
                <a:srgbClr val="F7F7F7"/>
              </a:buClr>
              <a:buSzPct val="80000"/>
              <a:buFont typeface="Century Gothic"/>
              <a:buChar char="u"/>
              <a:defRPr b="0" sz="2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14450" indent="-400050" defTabSz="650240">
              <a:spcBef>
                <a:spcPts val="1400"/>
              </a:spcBef>
              <a:buClr>
                <a:srgbClr val="F7F7F7"/>
              </a:buClr>
              <a:buSzPct val="80000"/>
              <a:buFont typeface="Century Gothic"/>
              <a:buChar char="u"/>
              <a:defRPr b="0" sz="2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indent="-457200" defTabSz="650240">
              <a:spcBef>
                <a:spcPts val="1400"/>
              </a:spcBef>
              <a:buClr>
                <a:srgbClr val="F7F7F7"/>
              </a:buClr>
              <a:buSzPct val="80000"/>
              <a:buFont typeface="Century Gothic"/>
              <a:buChar char="u"/>
              <a:defRPr b="0" sz="2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indent="-457200" defTabSz="650240">
              <a:spcBef>
                <a:spcPts val="1400"/>
              </a:spcBef>
              <a:buClr>
                <a:srgbClr val="F7F7F7"/>
              </a:buClr>
              <a:buSzPct val="80000"/>
              <a:buFont typeface="Century Gothic"/>
              <a:buChar char="u"/>
              <a:defRPr b="0" sz="2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11167176" y="1671779"/>
            <a:ext cx="645146" cy="681733"/>
          </a:xfrm>
          <a:prstGeom prst="rect">
            <a:avLst/>
          </a:prstGeom>
        </p:spPr>
        <p:txBody>
          <a:bodyPr lIns="48766" tIns="48766" rIns="48766" bIns="48766" anchor="b"/>
          <a:lstStyle>
            <a:lvl1pPr defTabSz="650240">
              <a:defRPr sz="3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Image"/>
          <p:cNvSpPr/>
          <p:nvPr>
            <p:ph type="pic" sz="half" idx="13"/>
          </p:nvPr>
        </p:nvSpPr>
        <p:spPr>
          <a:xfrm>
            <a:off x="6819900" y="2654300"/>
            <a:ext cx="5588000" cy="6350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8" name="Body Level One…"/>
          <p:cNvSpPr txBox="1"/>
          <p:nvPr>
            <p:ph type="body" sz="half" idx="1"/>
          </p:nvPr>
        </p:nvSpPr>
        <p:spPr>
          <a:xfrm>
            <a:off x="508000" y="2730500"/>
            <a:ext cx="5816600" cy="6350000"/>
          </a:xfrm>
          <a:prstGeom prst="rect">
            <a:avLst/>
          </a:prstGeom>
        </p:spPr>
        <p:txBody>
          <a:bodyPr/>
          <a:lstStyle>
            <a:lvl1pPr marL="367453" indent="-367453">
              <a:spcBef>
                <a:spcPts val="1800"/>
              </a:spcBef>
              <a:buSzPct val="65000"/>
              <a:defRPr sz="2800">
                <a:solidFill>
                  <a:srgbClr val="000000"/>
                </a:solidFill>
              </a:defRPr>
            </a:lvl1pPr>
            <a:lvl2pPr marL="761153" indent="-367453">
              <a:spcBef>
                <a:spcPts val="1800"/>
              </a:spcBef>
              <a:buSzPct val="65000"/>
              <a:defRPr sz="2800">
                <a:solidFill>
                  <a:srgbClr val="000000"/>
                </a:solidFill>
              </a:defRPr>
            </a:lvl2pPr>
            <a:lvl3pPr marL="1154851" indent="-367453">
              <a:spcBef>
                <a:spcPts val="1800"/>
              </a:spcBef>
              <a:buSzPct val="65000"/>
              <a:defRPr sz="2800">
                <a:solidFill>
                  <a:srgbClr val="000000"/>
                </a:solidFill>
              </a:defRPr>
            </a:lvl3pPr>
            <a:lvl4pPr marL="1548551" indent="-367451">
              <a:spcBef>
                <a:spcPts val="1800"/>
              </a:spcBef>
              <a:buSzPct val="65000"/>
              <a:defRPr sz="2800">
                <a:solidFill>
                  <a:srgbClr val="000000"/>
                </a:solidFill>
              </a:defRPr>
            </a:lvl4pPr>
            <a:lvl5pPr marL="1942251" indent="-367451">
              <a:spcBef>
                <a:spcPts val="1800"/>
              </a:spcBef>
              <a:buSzPct val="65000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59" name="Screen Shot 2019-05-13 at 12.07.59.png" descr="Screen Shot 2019-05-13 at 12.07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408" y="9179748"/>
            <a:ext cx="1709119" cy="607689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 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rcRect l="3613" t="0" r="0" b="0"/>
          <a:stretch>
            <a:fillRect/>
          </a:stretch>
        </p:blipFill>
        <p:spPr>
          <a:xfrm>
            <a:off x="-1" y="4066863"/>
            <a:ext cx="4306148" cy="44675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rcRect l="35640" t="0" r="0" b="0"/>
          <a:stretch>
            <a:fillRect/>
          </a:stretch>
        </p:blipFill>
        <p:spPr>
          <a:xfrm>
            <a:off x="-1" y="4304370"/>
            <a:ext cx="1623907" cy="2523151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Oval 15"/>
          <p:cNvSpPr/>
          <p:nvPr/>
        </p:nvSpPr>
        <p:spPr>
          <a:xfrm>
            <a:off x="9182945" y="3007359"/>
            <a:ext cx="3007362" cy="3007362"/>
          </a:xfrm>
          <a:prstGeom prst="ellipse">
            <a:avLst/>
          </a:prstGeom>
          <a:gradFill>
            <a:gsLst>
              <a:gs pos="0">
                <a:srgbClr val="F3F3F3">
                  <a:alpha val="7000"/>
                </a:srgbClr>
              </a:gs>
              <a:gs pos="36000">
                <a:srgbClr val="F3F3F3">
                  <a:alpha val="6000"/>
                </a:srgbClr>
              </a:gs>
              <a:gs pos="69000">
                <a:srgbClr val="F3F3F3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8767" tIns="48767" rIns="48767" bIns="48767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170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rcRect l="0" t="28812" r="0" b="0"/>
          <a:stretch>
            <a:fillRect/>
          </a:stretch>
        </p:blipFill>
        <p:spPr>
          <a:xfrm>
            <a:off x="8532705" y="1219199"/>
            <a:ext cx="1710281" cy="1217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Picture 9" descr="Picture 9"/>
          <p:cNvPicPr>
            <a:picLocks noChangeAspect="1"/>
          </p:cNvPicPr>
          <p:nvPr/>
        </p:nvPicPr>
        <p:blipFill>
          <a:blip r:embed="rId5">
            <a:extLst/>
          </a:blip>
          <a:srcRect l="0" t="0" r="0" b="23320"/>
          <a:stretch>
            <a:fillRect/>
          </a:stretch>
        </p:blipFill>
        <p:spPr>
          <a:xfrm>
            <a:off x="9179603" y="7721600"/>
            <a:ext cx="1059984" cy="812801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Rectangle 13"/>
          <p:cNvSpPr/>
          <p:nvPr/>
        </p:nvSpPr>
        <p:spPr>
          <a:xfrm>
            <a:off x="11133666" y="1219199"/>
            <a:ext cx="731521" cy="1219201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8767" tIns="48767" rIns="48767" bIns="48767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173" name="Title Text"/>
          <p:cNvSpPr txBox="1"/>
          <p:nvPr>
            <p:ph type="title"/>
          </p:nvPr>
        </p:nvSpPr>
        <p:spPr>
          <a:xfrm>
            <a:off x="689184" y="1702099"/>
            <a:ext cx="10031706" cy="1493899"/>
          </a:xfrm>
          <a:prstGeom prst="rect">
            <a:avLst/>
          </a:prstGeom>
        </p:spPr>
        <p:txBody>
          <a:bodyPr lIns="48767" tIns="48767" rIns="48767" bIns="48767" anchor="t"/>
          <a:lstStyle>
            <a:lvl1pPr algn="l" defTabSz="650240">
              <a:lnSpc>
                <a:spcPct val="100000"/>
              </a:lnSpc>
              <a:spcBef>
                <a:spcPts val="0"/>
              </a:spcBef>
              <a:defRPr sz="5800">
                <a:solidFill>
                  <a:srgbClr val="1E515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4" name="Body Level One…"/>
          <p:cNvSpPr txBox="1"/>
          <p:nvPr>
            <p:ph type="body" sz="half" idx="1"/>
          </p:nvPr>
        </p:nvSpPr>
        <p:spPr>
          <a:xfrm>
            <a:off x="1176865" y="3408979"/>
            <a:ext cx="9542979" cy="4475181"/>
          </a:xfrm>
          <a:prstGeom prst="rect">
            <a:avLst/>
          </a:prstGeom>
        </p:spPr>
        <p:txBody>
          <a:bodyPr lIns="48767" tIns="48767" rIns="48767" bIns="48767" anchor="t"/>
          <a:lstStyle>
            <a:lvl1pPr marL="480059" indent="-480059" defTabSz="650240">
              <a:spcBef>
                <a:spcPts val="1400"/>
              </a:spcBef>
              <a:buClr>
                <a:srgbClr val="F7F7F7"/>
              </a:buClr>
              <a:buSzPct val="80000"/>
              <a:buFontTx/>
              <a:buChar char=""/>
              <a:defRPr b="0" sz="2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01700" indent="-444500" defTabSz="650240">
              <a:spcBef>
                <a:spcPts val="1400"/>
              </a:spcBef>
              <a:buClr>
                <a:srgbClr val="F7F7F7"/>
              </a:buClr>
              <a:buSzPct val="80000"/>
              <a:buFontTx/>
              <a:buChar char=""/>
              <a:defRPr b="0" sz="2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14450" indent="-400050" defTabSz="650240">
              <a:spcBef>
                <a:spcPts val="1400"/>
              </a:spcBef>
              <a:buClr>
                <a:srgbClr val="F7F7F7"/>
              </a:buClr>
              <a:buSzPct val="80000"/>
              <a:buFontTx/>
              <a:buChar char=""/>
              <a:defRPr b="0" sz="2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indent="-457200" defTabSz="650240">
              <a:spcBef>
                <a:spcPts val="1400"/>
              </a:spcBef>
              <a:buClr>
                <a:srgbClr val="F7F7F7"/>
              </a:buClr>
              <a:buSzPct val="80000"/>
              <a:buFontTx/>
              <a:buChar char=""/>
              <a:defRPr b="0" sz="2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indent="-457200" defTabSz="650240">
              <a:spcBef>
                <a:spcPts val="1400"/>
              </a:spcBef>
              <a:buClr>
                <a:srgbClr val="F7F7F7"/>
              </a:buClr>
              <a:buSzPct val="80000"/>
              <a:buFontTx/>
              <a:buChar char=""/>
              <a:defRPr b="0" sz="2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5" name="Slide Number"/>
          <p:cNvSpPr txBox="1"/>
          <p:nvPr>
            <p:ph type="sldNum" sz="quarter" idx="2"/>
          </p:nvPr>
        </p:nvSpPr>
        <p:spPr>
          <a:xfrm>
            <a:off x="11167174" y="1671774"/>
            <a:ext cx="645150" cy="681737"/>
          </a:xfrm>
          <a:prstGeom prst="rect">
            <a:avLst/>
          </a:prstGeom>
        </p:spPr>
        <p:txBody>
          <a:bodyPr lIns="48767" tIns="48767" rIns="48767" bIns="48767" anchor="b"/>
          <a:lstStyle>
            <a:lvl1pPr defTabSz="650240">
              <a:defRPr sz="38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rcRect l="3613" t="0" r="0" b="0"/>
          <a:stretch>
            <a:fillRect/>
          </a:stretch>
        </p:blipFill>
        <p:spPr>
          <a:xfrm>
            <a:off x="-1" y="4066863"/>
            <a:ext cx="4306148" cy="44675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rcRect l="35640" t="0" r="0" b="0"/>
          <a:stretch>
            <a:fillRect/>
          </a:stretch>
        </p:blipFill>
        <p:spPr>
          <a:xfrm>
            <a:off x="-1" y="4304370"/>
            <a:ext cx="1623907" cy="2523151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Oval 15"/>
          <p:cNvSpPr/>
          <p:nvPr/>
        </p:nvSpPr>
        <p:spPr>
          <a:xfrm>
            <a:off x="9182945" y="3007359"/>
            <a:ext cx="3007362" cy="3007362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8767" tIns="48767" rIns="48767" bIns="48767"/>
          <a:lstStyle/>
          <a:p>
            <a:pPr algn="l"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185" name="Picture 8" descr="Picture 8"/>
          <p:cNvPicPr>
            <a:picLocks noChangeAspect="1"/>
          </p:cNvPicPr>
          <p:nvPr/>
        </p:nvPicPr>
        <p:blipFill>
          <a:blip r:embed="rId5">
            <a:extLst/>
          </a:blip>
          <a:srcRect l="0" t="28812" r="0" b="0"/>
          <a:stretch>
            <a:fillRect/>
          </a:stretch>
        </p:blipFill>
        <p:spPr>
          <a:xfrm>
            <a:off x="8532705" y="1219199"/>
            <a:ext cx="1710281" cy="1217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Picture 9" descr="Picture 9"/>
          <p:cNvPicPr>
            <a:picLocks noChangeAspect="1"/>
          </p:cNvPicPr>
          <p:nvPr/>
        </p:nvPicPr>
        <p:blipFill>
          <a:blip r:embed="rId6">
            <a:extLst/>
          </a:blip>
          <a:srcRect l="0" t="0" r="0" b="23320"/>
          <a:stretch>
            <a:fillRect/>
          </a:stretch>
        </p:blipFill>
        <p:spPr>
          <a:xfrm>
            <a:off x="9179603" y="7721600"/>
            <a:ext cx="1059984" cy="812801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Rectangle 13"/>
          <p:cNvSpPr/>
          <p:nvPr/>
        </p:nvSpPr>
        <p:spPr>
          <a:xfrm>
            <a:off x="11133666" y="1219199"/>
            <a:ext cx="731521" cy="1219201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8767" tIns="48767" rIns="48767" bIns="48767"/>
          <a:lstStyle/>
          <a:p>
            <a:pPr algn="l"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188" name="Title Text"/>
          <p:cNvSpPr txBox="1"/>
          <p:nvPr>
            <p:ph type="title"/>
          </p:nvPr>
        </p:nvSpPr>
        <p:spPr>
          <a:xfrm>
            <a:off x="689184" y="1702099"/>
            <a:ext cx="10031706" cy="1493899"/>
          </a:xfrm>
          <a:prstGeom prst="rect">
            <a:avLst/>
          </a:prstGeom>
        </p:spPr>
        <p:txBody>
          <a:bodyPr lIns="48767" tIns="48767" rIns="48767" bIns="48767" anchor="t"/>
          <a:lstStyle>
            <a:lvl1pPr algn="l" defTabSz="650240">
              <a:lnSpc>
                <a:spcPct val="100000"/>
              </a:lnSpc>
              <a:spcBef>
                <a:spcPts val="0"/>
              </a:spcBef>
              <a:defRPr sz="58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1176865" y="3408979"/>
            <a:ext cx="9542979" cy="4475181"/>
          </a:xfrm>
          <a:prstGeom prst="rect">
            <a:avLst/>
          </a:prstGeom>
        </p:spPr>
        <p:txBody>
          <a:bodyPr lIns="48767" tIns="48767" rIns="48767" bIns="48767" anchor="t"/>
          <a:lstStyle>
            <a:lvl1pPr marL="480059" indent="-480059" defTabSz="650240">
              <a:spcBef>
                <a:spcPts val="1400"/>
              </a:spcBef>
              <a:buClr>
                <a:srgbClr val="8AD0D6"/>
              </a:buClr>
              <a:buSzPct val="80000"/>
              <a:buFontTx/>
              <a:buChar char=""/>
              <a:defRPr b="0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01700" indent="-444500" defTabSz="650240">
              <a:spcBef>
                <a:spcPts val="1400"/>
              </a:spcBef>
              <a:buClr>
                <a:srgbClr val="8AD0D6"/>
              </a:buClr>
              <a:buSzPct val="80000"/>
              <a:buFontTx/>
              <a:buChar char=""/>
              <a:defRPr b="0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14450" indent="-400050" defTabSz="650240">
              <a:spcBef>
                <a:spcPts val="1400"/>
              </a:spcBef>
              <a:buClr>
                <a:srgbClr val="8AD0D6"/>
              </a:buClr>
              <a:buSzPct val="80000"/>
              <a:buFontTx/>
              <a:buChar char=""/>
              <a:defRPr b="0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indent="-457200" defTabSz="650240">
              <a:spcBef>
                <a:spcPts val="1400"/>
              </a:spcBef>
              <a:buClr>
                <a:srgbClr val="8AD0D6"/>
              </a:buClr>
              <a:buSzPct val="80000"/>
              <a:buFontTx/>
              <a:buChar char=""/>
              <a:defRPr b="0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indent="-457200" defTabSz="650240">
              <a:spcBef>
                <a:spcPts val="1400"/>
              </a:spcBef>
              <a:buClr>
                <a:srgbClr val="8AD0D6"/>
              </a:buClr>
              <a:buSzPct val="80000"/>
              <a:buFontTx/>
              <a:buChar char=""/>
              <a:defRPr b="0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Slide Number"/>
          <p:cNvSpPr txBox="1"/>
          <p:nvPr>
            <p:ph type="sldNum" sz="quarter" idx="2"/>
          </p:nvPr>
        </p:nvSpPr>
        <p:spPr>
          <a:xfrm>
            <a:off x="11167174" y="1671774"/>
            <a:ext cx="645150" cy="681737"/>
          </a:xfrm>
          <a:prstGeom prst="rect">
            <a:avLst/>
          </a:prstGeom>
        </p:spPr>
        <p:txBody>
          <a:bodyPr lIns="48767" tIns="48767" rIns="48767" bIns="48767" anchor="b"/>
          <a:lstStyle>
            <a:lvl1pPr defTabSz="650240">
              <a:defRPr sz="3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Text"/>
          <p:cNvSpPr txBox="1"/>
          <p:nvPr>
            <p:ph type="title"/>
          </p:nvPr>
        </p:nvSpPr>
        <p:spPr>
          <a:xfrm>
            <a:off x="508000" y="3670300"/>
            <a:ext cx="11988800" cy="2413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Line"/>
          <p:cNvSpPr/>
          <p:nvPr/>
        </p:nvSpPr>
        <p:spPr>
          <a:xfrm>
            <a:off x="507995" y="4876800"/>
            <a:ext cx="5676385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5" name="Line"/>
          <p:cNvSpPr/>
          <p:nvPr/>
        </p:nvSpPr>
        <p:spPr>
          <a:xfrm>
            <a:off x="507997" y="2768600"/>
            <a:ext cx="567632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6" name="Body Level One…"/>
          <p:cNvSpPr txBox="1"/>
          <p:nvPr>
            <p:ph type="body" sz="quarter" idx="1"/>
          </p:nvPr>
        </p:nvSpPr>
        <p:spPr>
          <a:xfrm>
            <a:off x="508000" y="2171700"/>
            <a:ext cx="5676900" cy="508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b="0" i="1" sz="2400">
                <a:solidFill>
                  <a:srgbClr val="414141"/>
                </a:solidFill>
              </a:defRPr>
            </a:lvl1pPr>
            <a:lvl2pPr marL="783166" indent="-313266">
              <a:lnSpc>
                <a:spcPct val="110000"/>
              </a:lnSpc>
              <a:spcBef>
                <a:spcPts val="0"/>
              </a:spcBef>
              <a:buClrTx/>
              <a:buFontTx/>
              <a:defRPr b="0" i="1" sz="2400">
                <a:solidFill>
                  <a:srgbClr val="414141"/>
                </a:solidFill>
              </a:defRPr>
            </a:lvl2pPr>
            <a:lvl3pPr marL="1253064" indent="-313264">
              <a:lnSpc>
                <a:spcPct val="110000"/>
              </a:lnSpc>
              <a:spcBef>
                <a:spcPts val="0"/>
              </a:spcBef>
              <a:buClrTx/>
              <a:buFontTx/>
              <a:defRPr b="0" i="1" sz="2400">
                <a:solidFill>
                  <a:srgbClr val="414141"/>
                </a:solidFill>
              </a:defRPr>
            </a:lvl3pPr>
            <a:lvl4pPr marL="1722964" indent="-313264">
              <a:lnSpc>
                <a:spcPct val="110000"/>
              </a:lnSpc>
              <a:spcBef>
                <a:spcPts val="0"/>
              </a:spcBef>
              <a:buClrTx/>
              <a:buFontTx/>
              <a:defRPr b="0" i="1" sz="2400">
                <a:solidFill>
                  <a:srgbClr val="414141"/>
                </a:solidFill>
              </a:defRPr>
            </a:lvl4pPr>
            <a:lvl5pPr marL="2192864" indent="-313264">
              <a:lnSpc>
                <a:spcPct val="110000"/>
              </a:lnSpc>
              <a:spcBef>
                <a:spcPts val="0"/>
              </a:spcBef>
              <a:buClrTx/>
              <a:buFontTx/>
              <a:defRPr b="0" i="1" sz="2400">
                <a:solidFill>
                  <a:srgbClr val="41414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" name="Image"/>
          <p:cNvSpPr/>
          <p:nvPr>
            <p:ph type="pic" sz="half" idx="13"/>
          </p:nvPr>
        </p:nvSpPr>
        <p:spPr>
          <a:xfrm>
            <a:off x="6818217" y="647698"/>
            <a:ext cx="5588006" cy="83312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8" name="Title Text"/>
          <p:cNvSpPr txBox="1"/>
          <p:nvPr>
            <p:ph type="title"/>
          </p:nvPr>
        </p:nvSpPr>
        <p:spPr>
          <a:xfrm>
            <a:off x="508000" y="2806700"/>
            <a:ext cx="5676900" cy="2032000"/>
          </a:xfrm>
          <a:prstGeom prst="rect">
            <a:avLst/>
          </a:prstGeom>
        </p:spPr>
        <p:txBody>
          <a:bodyPr/>
          <a:lstStyle>
            <a:lvl1pPr algn="l">
              <a:defRPr sz="5600">
                <a:solidFill>
                  <a:srgbClr val="D93E2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quarter" idx="14"/>
          </p:nvPr>
        </p:nvSpPr>
        <p:spPr>
          <a:xfrm>
            <a:off x="508000" y="5029200"/>
            <a:ext cx="5676900" cy="4013200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Image"/>
          <p:cNvSpPr/>
          <p:nvPr>
            <p:ph type="pic" sz="half" idx="13"/>
          </p:nvPr>
        </p:nvSpPr>
        <p:spPr>
          <a:xfrm>
            <a:off x="6819900" y="2654300"/>
            <a:ext cx="5588000" cy="6350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Body Level One…"/>
          <p:cNvSpPr txBox="1"/>
          <p:nvPr>
            <p:ph type="body" sz="half" idx="1"/>
          </p:nvPr>
        </p:nvSpPr>
        <p:spPr>
          <a:xfrm>
            <a:off x="508000" y="2730500"/>
            <a:ext cx="5816600" cy="6350000"/>
          </a:xfrm>
          <a:prstGeom prst="rect">
            <a:avLst/>
          </a:prstGeom>
        </p:spPr>
        <p:txBody>
          <a:bodyPr/>
          <a:lstStyle>
            <a:lvl1pPr marL="367453" indent="-367453">
              <a:spcBef>
                <a:spcPts val="1800"/>
              </a:spcBef>
              <a:buSzPct val="65000"/>
              <a:defRPr sz="2800">
                <a:solidFill>
                  <a:srgbClr val="000000"/>
                </a:solidFill>
              </a:defRPr>
            </a:lvl1pPr>
            <a:lvl2pPr marL="761153" indent="-367453">
              <a:spcBef>
                <a:spcPts val="1800"/>
              </a:spcBef>
              <a:buSzPct val="65000"/>
              <a:defRPr sz="2800">
                <a:solidFill>
                  <a:srgbClr val="000000"/>
                </a:solidFill>
              </a:defRPr>
            </a:lvl2pPr>
            <a:lvl3pPr marL="1154851" indent="-367453">
              <a:spcBef>
                <a:spcPts val="1800"/>
              </a:spcBef>
              <a:buSzPct val="65000"/>
              <a:defRPr sz="2800">
                <a:solidFill>
                  <a:srgbClr val="000000"/>
                </a:solidFill>
              </a:defRPr>
            </a:lvl3pPr>
            <a:lvl4pPr marL="1548551" indent="-367451">
              <a:spcBef>
                <a:spcPts val="1800"/>
              </a:spcBef>
              <a:buSzPct val="65000"/>
              <a:defRPr sz="2800">
                <a:solidFill>
                  <a:srgbClr val="000000"/>
                </a:solidFill>
              </a:defRPr>
            </a:lvl4pPr>
            <a:lvl5pPr marL="1942251" indent="-367451">
              <a:spcBef>
                <a:spcPts val="1800"/>
              </a:spcBef>
              <a:buSzPct val="65000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7" name="Screen Shot 2019-05-13 at 12.07.59.png" descr="Screen Shot 2019-05-13 at 12.07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408" y="9179748"/>
            <a:ext cx="1709119" cy="607691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508000" y="1270000"/>
            <a:ext cx="11988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856317" y="4772797"/>
            <a:ext cx="5499106" cy="42291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860561" y="609600"/>
            <a:ext cx="5499104" cy="3530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557117" y="609598"/>
            <a:ext cx="5588006" cy="8394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533400" y="5969000"/>
            <a:ext cx="11938000" cy="609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1200"/>
              </a:spcBef>
              <a:buClrTx/>
              <a:buSzTx/>
              <a:buFontTx/>
              <a:buNone/>
              <a:defRPr b="0" i="1" sz="3000">
                <a:solidFill>
                  <a:srgbClr val="414141"/>
                </a:solidFill>
              </a:defRPr>
            </a:lvl1pPr>
            <a:lvl2pPr marL="861482" indent="-391582" algn="ctr">
              <a:spcBef>
                <a:spcPts val="1200"/>
              </a:spcBef>
              <a:buClrTx/>
              <a:buFontTx/>
              <a:defRPr b="0" i="1" sz="3000">
                <a:solidFill>
                  <a:srgbClr val="414141"/>
                </a:solidFill>
              </a:defRPr>
            </a:lvl2pPr>
            <a:lvl3pPr marL="1331382" indent="-391582" algn="ctr">
              <a:spcBef>
                <a:spcPts val="1200"/>
              </a:spcBef>
              <a:buClrTx/>
              <a:buFontTx/>
              <a:defRPr b="0" i="1" sz="3000">
                <a:solidFill>
                  <a:srgbClr val="414141"/>
                </a:solidFill>
              </a:defRPr>
            </a:lvl3pPr>
            <a:lvl4pPr marL="1801283" indent="-391582" algn="ctr">
              <a:spcBef>
                <a:spcPts val="1200"/>
              </a:spcBef>
              <a:buClrTx/>
              <a:buFontTx/>
              <a:defRPr b="0" i="1" sz="3000">
                <a:solidFill>
                  <a:srgbClr val="414141"/>
                </a:solidFill>
              </a:defRPr>
            </a:lvl4pPr>
            <a:lvl5pPr marL="2271183" indent="-391583" algn="ctr">
              <a:spcBef>
                <a:spcPts val="1200"/>
              </a:spcBef>
              <a:buClrTx/>
              <a:buFontTx/>
              <a:defRPr b="0" i="1" sz="3000">
                <a:solidFill>
                  <a:srgbClr val="41414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07996" y="2171700"/>
            <a:ext cx="119973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Line"/>
          <p:cNvSpPr/>
          <p:nvPr/>
        </p:nvSpPr>
        <p:spPr>
          <a:xfrm>
            <a:off x="507996" y="635000"/>
            <a:ext cx="119973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C067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1pPr>
      <a:lvl2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C067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2pPr>
      <a:lvl3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C067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3pPr>
      <a:lvl4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C067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4pPr>
      <a:lvl5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C067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5pPr>
      <a:lvl6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C067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6pPr>
      <a:lvl7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C067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7pPr>
      <a:lvl8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C067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8pPr>
      <a:lvl9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C067"/>
          </a:solidFill>
          <a:uFillTx/>
          <a:latin typeface="Bodoni SvtyTwo ITC TT-Book"/>
          <a:ea typeface="Bodoni SvtyTwo ITC TT-Book"/>
          <a:cs typeface="Bodoni SvtyTwo ITC TT-Book"/>
          <a:sym typeface="Bodoni SvtyTwo ITC TT-Book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1" baseline="0" cap="none" i="0" spc="0" strike="noStrike" sz="3600" u="none">
          <a:solidFill>
            <a:srgbClr val="1A1A1A"/>
          </a:solidFill>
          <a:uFillTx/>
          <a:latin typeface="Palatino"/>
          <a:ea typeface="Palatino"/>
          <a:cs typeface="Palatino"/>
          <a:sym typeface="Palatino"/>
        </a:defRPr>
      </a:lvl1pPr>
      <a:lvl2pPr marL="9398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1" baseline="0" cap="none" i="0" spc="0" strike="noStrike" sz="3600" u="none">
          <a:solidFill>
            <a:srgbClr val="1A1A1A"/>
          </a:solidFill>
          <a:uFillTx/>
          <a:latin typeface="Palatino"/>
          <a:ea typeface="Palatino"/>
          <a:cs typeface="Palatino"/>
          <a:sym typeface="Palatino"/>
        </a:defRPr>
      </a:lvl2pPr>
      <a:lvl3pPr marL="14097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1" baseline="0" cap="none" i="0" spc="0" strike="noStrike" sz="3600" u="none">
          <a:solidFill>
            <a:srgbClr val="1A1A1A"/>
          </a:solidFill>
          <a:uFillTx/>
          <a:latin typeface="Palatino"/>
          <a:ea typeface="Palatino"/>
          <a:cs typeface="Palatino"/>
          <a:sym typeface="Palatino"/>
        </a:defRPr>
      </a:lvl3pPr>
      <a:lvl4pPr marL="18796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1" baseline="0" cap="none" i="0" spc="0" strike="noStrike" sz="3600" u="none">
          <a:solidFill>
            <a:srgbClr val="1A1A1A"/>
          </a:solidFill>
          <a:uFillTx/>
          <a:latin typeface="Palatino"/>
          <a:ea typeface="Palatino"/>
          <a:cs typeface="Palatino"/>
          <a:sym typeface="Palatino"/>
        </a:defRPr>
      </a:lvl4pPr>
      <a:lvl5pPr marL="23495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1" baseline="0" cap="none" i="0" spc="0" strike="noStrike" sz="3600" u="none">
          <a:solidFill>
            <a:srgbClr val="1A1A1A"/>
          </a:solidFill>
          <a:uFillTx/>
          <a:latin typeface="Palatino"/>
          <a:ea typeface="Palatino"/>
          <a:cs typeface="Palatino"/>
          <a:sym typeface="Palatino"/>
        </a:defRPr>
      </a:lvl5pPr>
      <a:lvl6pPr marL="28194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1" baseline="0" cap="none" i="0" spc="0" strike="noStrike" sz="3600" u="none">
          <a:solidFill>
            <a:srgbClr val="1A1A1A"/>
          </a:solidFill>
          <a:uFillTx/>
          <a:latin typeface="Palatino"/>
          <a:ea typeface="Palatino"/>
          <a:cs typeface="Palatino"/>
          <a:sym typeface="Palatino"/>
        </a:defRPr>
      </a:lvl6pPr>
      <a:lvl7pPr marL="32893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1" baseline="0" cap="none" i="0" spc="0" strike="noStrike" sz="3600" u="none">
          <a:solidFill>
            <a:srgbClr val="1A1A1A"/>
          </a:solidFill>
          <a:uFillTx/>
          <a:latin typeface="Palatino"/>
          <a:ea typeface="Palatino"/>
          <a:cs typeface="Palatino"/>
          <a:sym typeface="Palatino"/>
        </a:defRPr>
      </a:lvl7pPr>
      <a:lvl8pPr marL="37592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1" baseline="0" cap="none" i="0" spc="0" strike="noStrike" sz="3600" u="none">
          <a:solidFill>
            <a:srgbClr val="1A1A1A"/>
          </a:solidFill>
          <a:uFillTx/>
          <a:latin typeface="Palatino"/>
          <a:ea typeface="Palatino"/>
          <a:cs typeface="Palatino"/>
          <a:sym typeface="Palatino"/>
        </a:defRPr>
      </a:lvl8pPr>
      <a:lvl9pPr marL="42291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1" baseline="0" cap="none" i="0" spc="0" strike="noStrike" sz="3600" u="none">
          <a:solidFill>
            <a:srgbClr val="1A1A1A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.png"/><Relationship Id="rId3" Type="http://schemas.openxmlformats.org/officeDocument/2006/relationships/image" Target="../media/image15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Relationship Id="rId3" Type="http://schemas.openxmlformats.org/officeDocument/2006/relationships/image" Target="../media/image1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7" Type="http://schemas.openxmlformats.org/officeDocument/2006/relationships/image" Target="../media/image20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7" Type="http://schemas.openxmlformats.org/officeDocument/2006/relationships/image" Target="../media/image21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Relationship Id="rId3" Type="http://schemas.openxmlformats.org/officeDocument/2006/relationships/image" Target="../media/image22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7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8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image" Target="../media/image32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0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3.png"/><Relationship Id="rId3" Type="http://schemas.openxmlformats.org/officeDocument/2006/relationships/image" Target="../media/image44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5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drive.google.com/open?id=1J-O3GMuii8fL9DrOM0MvREFdU9eznQYk" TargetMode="Externa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rotecting fMRI Data from Unforeseen Privacy Attacks in a Distributed Machine Learning Environ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338835">
              <a:spcBef>
                <a:spcPts val="900"/>
              </a:spcBef>
              <a:defRPr sz="4000">
                <a:solidFill>
                  <a:srgbClr val="000000"/>
                </a:solidFill>
              </a:defRPr>
            </a:pPr>
            <a:r>
              <a:t>Budget Text Analysis</a:t>
            </a:r>
          </a:p>
          <a:p>
            <a:pPr defTabSz="338835">
              <a:spcBef>
                <a:spcPts val="900"/>
              </a:spcBef>
              <a:defRPr sz="2000">
                <a:solidFill>
                  <a:srgbClr val="000000"/>
                </a:solidFill>
              </a:defRPr>
            </a:pPr>
            <a:r>
              <a:t>- Datatopian Visionaries</a:t>
            </a:r>
          </a:p>
        </p:txBody>
      </p:sp>
      <p:sp>
        <p:nvSpPr>
          <p:cNvPr id="200" name="Michael Ellis,…"/>
          <p:cNvSpPr txBox="1"/>
          <p:nvPr>
            <p:ph type="body" sz="quarter" idx="1"/>
          </p:nvPr>
        </p:nvSpPr>
        <p:spPr>
          <a:xfrm>
            <a:off x="8280400" y="4140200"/>
            <a:ext cx="4241800" cy="2413000"/>
          </a:xfrm>
          <a:prstGeom prst="rect">
            <a:avLst/>
          </a:prstGeom>
        </p:spPr>
        <p:txBody>
          <a:bodyPr/>
          <a:lstStyle/>
          <a:p>
            <a:pPr defTabSz="397256">
              <a:lnSpc>
                <a:spcPct val="100000"/>
              </a:lnSpc>
              <a:defRPr i="0" sz="1600"/>
            </a:pPr>
            <a:r>
              <a:t>Akash Meghani, </a:t>
            </a:r>
          </a:p>
          <a:p>
            <a:pPr defTabSz="397256">
              <a:lnSpc>
                <a:spcPct val="100000"/>
              </a:lnSpc>
              <a:defRPr i="0" sz="1600"/>
            </a:pPr>
            <a:r>
              <a:t>Miguel Gaspar Utrera, </a:t>
            </a:r>
          </a:p>
          <a:p>
            <a:pPr defTabSz="397256">
              <a:lnSpc>
                <a:spcPct val="100000"/>
              </a:lnSpc>
              <a:defRPr i="0" sz="1600"/>
            </a:pPr>
            <a:r>
              <a:t>Naseeb Thapaliya,</a:t>
            </a:r>
          </a:p>
          <a:p>
            <a:pPr defTabSz="397256">
              <a:lnSpc>
                <a:spcPct val="100000"/>
              </a:lnSpc>
              <a:defRPr i="0" sz="1600"/>
            </a:pPr>
            <a:r>
              <a:t>Sultan Al Bogami,</a:t>
            </a:r>
          </a:p>
          <a:p>
            <a:pPr defTabSz="397256">
              <a:lnSpc>
                <a:spcPct val="100000"/>
              </a:lnSpc>
              <a:defRPr i="0" sz="1600"/>
            </a:pPr>
            <a:r>
              <a:t>Unnati Khivasara</a:t>
            </a:r>
          </a:p>
          <a:p>
            <a:pPr defTabSz="397256">
              <a:lnSpc>
                <a:spcPct val="100000"/>
              </a:lnSpc>
              <a:defRPr i="0" sz="1600"/>
            </a:pPr>
          </a:p>
          <a:p>
            <a:pPr defTabSz="397256">
              <a:lnSpc>
                <a:spcPct val="100000"/>
              </a:lnSpc>
              <a:defRPr i="0" sz="1600"/>
            </a:pPr>
            <a:r>
              <a:t>Mentors: Dr. Soumya Mohanty</a:t>
            </a:r>
          </a:p>
          <a:p>
            <a:pPr defTabSz="397256">
              <a:lnSpc>
                <a:spcPct val="100000"/>
              </a:lnSpc>
              <a:defRPr i="0" sz="1600"/>
            </a:pPr>
            <a:r>
              <a:t>                 Jason Jones (Guilford County)</a:t>
            </a:r>
          </a:p>
        </p:txBody>
      </p:sp>
      <p:pic>
        <p:nvPicPr>
          <p:cNvPr id="201" name="Screen Shot 2019-05-13 at 12.07.59.png" descr="Screen Shot 2019-05-13 at 12.07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66" y="9157899"/>
            <a:ext cx="1756418" cy="6245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6855" y="2827527"/>
            <a:ext cx="6597530" cy="4641430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Rectangle 6"/>
          <p:cNvSpPr txBox="1"/>
          <p:nvPr/>
        </p:nvSpPr>
        <p:spPr>
          <a:xfrm>
            <a:off x="96179" y="3634189"/>
            <a:ext cx="5044630" cy="1164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8766" tIns="48766" rIns="48766" bIns="48766">
            <a:spAutoFit/>
          </a:bodyPr>
          <a:lstStyle/>
          <a:p>
            <a:pPr algn="l" defTabSz="1300480">
              <a:defRPr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Most Frequent bigrams in</a:t>
            </a:r>
          </a:p>
          <a:p>
            <a:pPr algn="l" defTabSz="1300480">
              <a:defRPr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Guilford County budget document</a:t>
            </a:r>
          </a:p>
          <a:p>
            <a:pPr algn="l" defTabSz="1300480">
              <a:defRPr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From 2020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Corpus Similarity</a:t>
            </a:r>
          </a:p>
        </p:txBody>
      </p:sp>
      <p:sp>
        <p:nvSpPr>
          <p:cNvPr id="235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6404" indent="-446404" defTabSz="554990">
              <a:spcBef>
                <a:spcPts val="2200"/>
              </a:spcBef>
              <a:defRPr sz="3420"/>
            </a:pPr>
            <a:r>
              <a:t>Goal: Quantify the similarities between the budget documents.</a:t>
            </a:r>
          </a:p>
          <a:p>
            <a:pPr marL="446404" indent="-446404" defTabSz="554990">
              <a:spcBef>
                <a:spcPts val="2200"/>
              </a:spcBef>
              <a:defRPr sz="3420"/>
            </a:pPr>
          </a:p>
          <a:p>
            <a:pPr marL="446404" indent="-446404" defTabSz="554990">
              <a:spcBef>
                <a:spcPts val="2200"/>
              </a:spcBef>
              <a:defRPr sz="3420"/>
            </a:pPr>
            <a:r>
              <a:t>Method: cosine similarity is selected to determine the similarity between the documents irrespective.</a:t>
            </a:r>
          </a:p>
          <a:p>
            <a:pPr marL="446404" indent="-446404" defTabSz="554990">
              <a:spcBef>
                <a:spcPts val="2200"/>
              </a:spcBef>
              <a:defRPr sz="3420"/>
            </a:pPr>
            <a:r>
              <a:t>Why? </a:t>
            </a:r>
          </a:p>
          <a:p>
            <a:pPr lvl="1" marL="744008" indent="-297603" defTabSz="554990">
              <a:spcBef>
                <a:spcPts val="2200"/>
              </a:spcBef>
              <a:defRPr sz="2280"/>
            </a:pPr>
            <a:r>
              <a:t>Other common methods find the similarities by counting the maximum number of common words between the documents.</a:t>
            </a:r>
          </a:p>
          <a:p>
            <a:pPr lvl="1" marL="744008" indent="-297603" defTabSz="554990">
              <a:spcBef>
                <a:spcPts val="2200"/>
              </a:spcBef>
              <a:defRPr sz="2280"/>
            </a:pPr>
            <a:r>
              <a:t>Cosine: does not take size of the documents into account.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Corpus Similarity</a:t>
            </a:r>
          </a:p>
        </p:txBody>
      </p:sp>
      <p:sp>
        <p:nvSpPr>
          <p:cNvPr id="238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steps followed to achieve the our goal are:</a:t>
            </a:r>
          </a:p>
          <a:p>
            <a:pPr lvl="1" marL="783166" indent="-313266">
              <a:defRPr sz="24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1. Define the documents,</a:t>
            </a:r>
          </a:p>
          <a:p>
            <a:pPr lvl="1" marL="783166" indent="-313266">
              <a:defRPr sz="24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2. Vectorize,</a:t>
            </a:r>
          </a:p>
          <a:p>
            <a:pPr lvl="1" marL="783166" indent="-313266">
              <a:defRPr sz="24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3. Compute cosine similarity,</a:t>
            </a:r>
          </a:p>
          <a:p>
            <a:pPr lvl="1" marL="783166" indent="-313266">
              <a:defRPr sz="24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4. Visualize the results.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Linear relationship between words</a:t>
            </a:r>
          </a:p>
        </p:txBody>
      </p:sp>
      <p:pic>
        <p:nvPicPr>
          <p:cNvPr id="241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34462" y="3281380"/>
            <a:ext cx="9543628" cy="41865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Results – Data from 2020-2013</a:t>
            </a:r>
          </a:p>
        </p:txBody>
      </p:sp>
      <p:pic>
        <p:nvPicPr>
          <p:cNvPr id="244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5662" y="2584703"/>
            <a:ext cx="6847676" cy="5466799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TextBox 5"/>
          <p:cNvSpPr txBox="1"/>
          <p:nvPr/>
        </p:nvSpPr>
        <p:spPr>
          <a:xfrm>
            <a:off x="564668" y="3793426"/>
            <a:ext cx="3901931" cy="2675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8767" tIns="48767" rIns="48767" bIns="48767">
            <a:spAutoFit/>
          </a:bodyPr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#1- Guilford County</a:t>
            </a:r>
          </a:p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#2- Charlotte City</a:t>
            </a:r>
          </a:p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#3- Durham City</a:t>
            </a:r>
          </a:p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#4- Durham County</a:t>
            </a:r>
          </a:p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#5 -Mecklenburg County</a:t>
            </a:r>
          </a:p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#6- Raleigh City</a:t>
            </a:r>
          </a:p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#7- Wake County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Rectangle 11"/>
          <p:cNvSpPr/>
          <p:nvPr/>
        </p:nvSpPr>
        <p:spPr>
          <a:xfrm>
            <a:off x="-1" y="1219199"/>
            <a:ext cx="13004802" cy="731520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8767" tIns="48767" rIns="48767" bIns="48767" anchor="ctr"/>
          <a:lstStyle/>
          <a:p>
            <a:pPr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48" name="Title 1"/>
          <p:cNvSpPr txBox="1"/>
          <p:nvPr>
            <p:ph type="title"/>
          </p:nvPr>
        </p:nvSpPr>
        <p:spPr>
          <a:xfrm>
            <a:off x="692192" y="1890416"/>
            <a:ext cx="4444279" cy="173047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BEBEB"/>
                </a:solidFill>
              </a:defRPr>
            </a:lvl1pPr>
          </a:lstStyle>
          <a:p>
            <a:pPr/>
            <a:r>
              <a:t>Results</a:t>
            </a:r>
          </a:p>
        </p:txBody>
      </p:sp>
      <p:sp>
        <p:nvSpPr>
          <p:cNvPr id="249" name="Freeform 31"/>
          <p:cNvSpPr/>
          <p:nvPr/>
        </p:nvSpPr>
        <p:spPr>
          <a:xfrm>
            <a:off x="5326954" y="1219198"/>
            <a:ext cx="596772" cy="39569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8" h="21600" fill="norm" stroke="1" extrusionOk="0">
                <a:moveTo>
                  <a:pt x="0" y="0"/>
                </a:moveTo>
                <a:lnTo>
                  <a:pt x="17280" y="0"/>
                </a:lnTo>
                <a:lnTo>
                  <a:pt x="17713" y="939"/>
                </a:lnTo>
                <a:cubicBezTo>
                  <a:pt x="20128" y="6683"/>
                  <a:pt x="21600" y="17973"/>
                  <a:pt x="19103" y="21382"/>
                </a:cubicBezTo>
                <a:cubicBezTo>
                  <a:pt x="18260" y="21454"/>
                  <a:pt x="17422" y="21528"/>
                  <a:pt x="16580" y="21600"/>
                </a:cubicBezTo>
                <a:lnTo>
                  <a:pt x="16342" y="20440"/>
                </a:lnTo>
                <a:lnTo>
                  <a:pt x="16172" y="19847"/>
                </a:lnTo>
                <a:lnTo>
                  <a:pt x="16002" y="19240"/>
                </a:lnTo>
                <a:lnTo>
                  <a:pt x="15821" y="18625"/>
                </a:lnTo>
                <a:lnTo>
                  <a:pt x="15589" y="18007"/>
                </a:lnTo>
                <a:lnTo>
                  <a:pt x="15349" y="17377"/>
                </a:lnTo>
                <a:lnTo>
                  <a:pt x="15106" y="16737"/>
                </a:lnTo>
                <a:lnTo>
                  <a:pt x="14833" y="16088"/>
                </a:lnTo>
                <a:lnTo>
                  <a:pt x="14502" y="15433"/>
                </a:lnTo>
                <a:lnTo>
                  <a:pt x="14188" y="14770"/>
                </a:lnTo>
                <a:lnTo>
                  <a:pt x="13826" y="14100"/>
                </a:lnTo>
                <a:lnTo>
                  <a:pt x="13429" y="13425"/>
                </a:lnTo>
                <a:lnTo>
                  <a:pt x="13033" y="12747"/>
                </a:lnTo>
                <a:lnTo>
                  <a:pt x="12578" y="12061"/>
                </a:lnTo>
                <a:lnTo>
                  <a:pt x="12121" y="11367"/>
                </a:lnTo>
                <a:lnTo>
                  <a:pt x="11635" y="10677"/>
                </a:lnTo>
                <a:lnTo>
                  <a:pt x="11099" y="9980"/>
                </a:lnTo>
                <a:lnTo>
                  <a:pt x="10525" y="9274"/>
                </a:lnTo>
                <a:lnTo>
                  <a:pt x="9955" y="8568"/>
                </a:lnTo>
                <a:lnTo>
                  <a:pt x="9327" y="7863"/>
                </a:lnTo>
                <a:lnTo>
                  <a:pt x="8643" y="7145"/>
                </a:lnTo>
                <a:lnTo>
                  <a:pt x="7966" y="6440"/>
                </a:lnTo>
                <a:lnTo>
                  <a:pt x="7227" y="5723"/>
                </a:lnTo>
                <a:lnTo>
                  <a:pt x="6459" y="5000"/>
                </a:lnTo>
                <a:lnTo>
                  <a:pt x="5671" y="4290"/>
                </a:lnTo>
                <a:lnTo>
                  <a:pt x="4805" y="3573"/>
                </a:lnTo>
                <a:lnTo>
                  <a:pt x="3906" y="2856"/>
                </a:lnTo>
                <a:lnTo>
                  <a:pt x="3010" y="2139"/>
                </a:lnTo>
                <a:lnTo>
                  <a:pt x="2027" y="1425"/>
                </a:lnTo>
                <a:lnTo>
                  <a:pt x="1026" y="712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8767" tIns="48767" rIns="48767" bIns="48767" anchor="ctr"/>
          <a:lstStyle/>
          <a:p>
            <a:pPr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50" name="Freeform: Shape 15"/>
          <p:cNvSpPr/>
          <p:nvPr/>
        </p:nvSpPr>
        <p:spPr>
          <a:xfrm rot="16200000">
            <a:off x="5622207" y="1151359"/>
            <a:ext cx="7315201" cy="7450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4"/>
                </a:moveTo>
                <a:lnTo>
                  <a:pt x="21600" y="4158"/>
                </a:lnTo>
                <a:lnTo>
                  <a:pt x="21600" y="4158"/>
                </a:lnTo>
                <a:lnTo>
                  <a:pt x="21600" y="21600"/>
                </a:lnTo>
                <a:lnTo>
                  <a:pt x="0" y="21600"/>
                </a:lnTo>
                <a:lnTo>
                  <a:pt x="0" y="2742"/>
                </a:lnTo>
                <a:lnTo>
                  <a:pt x="0" y="2742"/>
                </a:lnTo>
                <a:lnTo>
                  <a:pt x="0" y="0"/>
                </a:lnTo>
                <a:lnTo>
                  <a:pt x="127" y="18"/>
                </a:lnTo>
                <a:lnTo>
                  <a:pt x="501" y="72"/>
                </a:lnTo>
                <a:lnTo>
                  <a:pt x="773" y="109"/>
                </a:lnTo>
                <a:lnTo>
                  <a:pt x="1097" y="149"/>
                </a:lnTo>
                <a:lnTo>
                  <a:pt x="1482" y="196"/>
                </a:lnTo>
                <a:lnTo>
                  <a:pt x="1907" y="246"/>
                </a:lnTo>
                <a:lnTo>
                  <a:pt x="2387" y="298"/>
                </a:lnTo>
                <a:lnTo>
                  <a:pt x="2910" y="354"/>
                </a:lnTo>
                <a:lnTo>
                  <a:pt x="3478" y="410"/>
                </a:lnTo>
                <a:lnTo>
                  <a:pt x="4082" y="466"/>
                </a:lnTo>
                <a:lnTo>
                  <a:pt x="4735" y="519"/>
                </a:lnTo>
                <a:lnTo>
                  <a:pt x="5417" y="569"/>
                </a:lnTo>
                <a:lnTo>
                  <a:pt x="6139" y="615"/>
                </a:lnTo>
                <a:lnTo>
                  <a:pt x="6890" y="659"/>
                </a:lnTo>
                <a:lnTo>
                  <a:pt x="7674" y="700"/>
                </a:lnTo>
                <a:lnTo>
                  <a:pt x="8076" y="714"/>
                </a:lnTo>
                <a:lnTo>
                  <a:pt x="8487" y="730"/>
                </a:lnTo>
                <a:lnTo>
                  <a:pt x="8904" y="745"/>
                </a:lnTo>
                <a:lnTo>
                  <a:pt x="9323" y="755"/>
                </a:lnTo>
                <a:lnTo>
                  <a:pt x="9750" y="764"/>
                </a:lnTo>
                <a:lnTo>
                  <a:pt x="10182" y="773"/>
                </a:lnTo>
                <a:lnTo>
                  <a:pt x="10623" y="780"/>
                </a:lnTo>
                <a:lnTo>
                  <a:pt x="11068" y="780"/>
                </a:lnTo>
                <a:lnTo>
                  <a:pt x="11517" y="783"/>
                </a:lnTo>
                <a:lnTo>
                  <a:pt x="11971" y="780"/>
                </a:lnTo>
                <a:lnTo>
                  <a:pt x="12431" y="773"/>
                </a:lnTo>
                <a:lnTo>
                  <a:pt x="12891" y="768"/>
                </a:lnTo>
                <a:lnTo>
                  <a:pt x="13357" y="755"/>
                </a:lnTo>
                <a:lnTo>
                  <a:pt x="13828" y="742"/>
                </a:lnTo>
                <a:lnTo>
                  <a:pt x="14299" y="727"/>
                </a:lnTo>
                <a:lnTo>
                  <a:pt x="14774" y="706"/>
                </a:lnTo>
                <a:lnTo>
                  <a:pt x="15254" y="680"/>
                </a:lnTo>
                <a:lnTo>
                  <a:pt x="15736" y="656"/>
                </a:lnTo>
                <a:lnTo>
                  <a:pt x="16217" y="625"/>
                </a:lnTo>
                <a:lnTo>
                  <a:pt x="16705" y="587"/>
                </a:lnTo>
                <a:lnTo>
                  <a:pt x="17187" y="550"/>
                </a:lnTo>
                <a:lnTo>
                  <a:pt x="17677" y="507"/>
                </a:lnTo>
                <a:lnTo>
                  <a:pt x="18170" y="459"/>
                </a:lnTo>
                <a:lnTo>
                  <a:pt x="18656" y="410"/>
                </a:lnTo>
                <a:lnTo>
                  <a:pt x="19148" y="351"/>
                </a:lnTo>
                <a:lnTo>
                  <a:pt x="19639" y="289"/>
                </a:lnTo>
                <a:lnTo>
                  <a:pt x="20131" y="227"/>
                </a:lnTo>
                <a:lnTo>
                  <a:pt x="20622" y="155"/>
                </a:lnTo>
                <a:lnTo>
                  <a:pt x="21110" y="81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8767" tIns="48767" rIns="48767" bIns="48767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251" name="Content Placeholder 4" descr="Content Placeholder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00258" y="2778326"/>
            <a:ext cx="5813216" cy="5583511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Rectangle 17"/>
          <p:cNvSpPr/>
          <p:nvPr/>
        </p:nvSpPr>
        <p:spPr>
          <a:xfrm>
            <a:off x="11138611" y="1219199"/>
            <a:ext cx="731521" cy="1219201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8767" tIns="48767" rIns="48767" bIns="48767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53" name="Content Placeholder 8"/>
          <p:cNvSpPr txBox="1"/>
          <p:nvPr>
            <p:ph type="body" sz="quarter" idx="1"/>
          </p:nvPr>
        </p:nvSpPr>
        <p:spPr>
          <a:xfrm>
            <a:off x="692192" y="3820159"/>
            <a:ext cx="4444277" cy="4037782"/>
          </a:xfrm>
          <a:prstGeom prst="rect">
            <a:avLst/>
          </a:prstGeom>
        </p:spPr>
        <p:txBody>
          <a:bodyPr/>
          <a:lstStyle/>
          <a:p>
            <a:pPr marL="432053" indent="-432053" defTabSz="585215">
              <a:spcBef>
                <a:spcPts val="1200"/>
              </a:spcBef>
              <a:defRPr sz="2520"/>
            </a:pPr>
            <a:r>
              <a:t>#1- Guilford County</a:t>
            </a:r>
          </a:p>
          <a:p>
            <a:pPr marL="432053" indent="-432053" defTabSz="585215">
              <a:spcBef>
                <a:spcPts val="1200"/>
              </a:spcBef>
              <a:defRPr sz="2520"/>
            </a:pPr>
            <a:r>
              <a:t>#2- Charlotte City</a:t>
            </a:r>
          </a:p>
          <a:p>
            <a:pPr marL="432053" indent="-432053" defTabSz="585215">
              <a:spcBef>
                <a:spcPts val="1200"/>
              </a:spcBef>
              <a:defRPr sz="2520"/>
            </a:pPr>
            <a:r>
              <a:t>#3- Durham City</a:t>
            </a:r>
          </a:p>
          <a:p>
            <a:pPr marL="432053" indent="-432053" defTabSz="585215">
              <a:spcBef>
                <a:spcPts val="1200"/>
              </a:spcBef>
              <a:defRPr sz="2520"/>
            </a:pPr>
            <a:r>
              <a:t>#4- Durham County</a:t>
            </a:r>
          </a:p>
          <a:p>
            <a:pPr marL="432053" indent="-432053" defTabSz="585215">
              <a:spcBef>
                <a:spcPts val="1200"/>
              </a:spcBef>
              <a:defRPr sz="2520"/>
            </a:pPr>
            <a:r>
              <a:t>#5 -Mecklenburg County</a:t>
            </a:r>
          </a:p>
          <a:p>
            <a:pPr marL="432053" indent="-432053" defTabSz="585215">
              <a:spcBef>
                <a:spcPts val="1200"/>
              </a:spcBef>
              <a:defRPr sz="2520"/>
            </a:pPr>
            <a:r>
              <a:t>#6- Raleigh City</a:t>
            </a:r>
          </a:p>
          <a:p>
            <a:pPr marL="432053" indent="-432053" defTabSz="585215">
              <a:spcBef>
                <a:spcPts val="1200"/>
              </a:spcBef>
              <a:defRPr sz="2520"/>
            </a:pPr>
            <a:r>
              <a:t>#7- Wake County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itle 1"/>
          <p:cNvSpPr txBox="1"/>
          <p:nvPr>
            <p:ph type="title"/>
          </p:nvPr>
        </p:nvSpPr>
        <p:spPr>
          <a:xfrm>
            <a:off x="689183" y="1702098"/>
            <a:ext cx="10031708" cy="1493902"/>
          </a:xfrm>
          <a:prstGeom prst="rect">
            <a:avLst/>
          </a:prstGeom>
        </p:spPr>
        <p:txBody>
          <a:bodyPr/>
          <a:lstStyle>
            <a:lvl1pPr defTabSz="500684">
              <a:defRPr sz="4400"/>
            </a:lvl1pPr>
          </a:lstStyle>
          <a:p>
            <a:pPr/>
            <a:r>
              <a:t>Sentiment Analysis : Influential words</a:t>
            </a:r>
          </a:p>
        </p:txBody>
      </p:sp>
      <p:pic>
        <p:nvPicPr>
          <p:cNvPr id="256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05827" y="3492500"/>
            <a:ext cx="8392044" cy="42902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itle 1"/>
          <p:cNvSpPr txBox="1"/>
          <p:nvPr>
            <p:ph type="title"/>
          </p:nvPr>
        </p:nvSpPr>
        <p:spPr>
          <a:xfrm>
            <a:off x="689183" y="1702098"/>
            <a:ext cx="10031708" cy="1493902"/>
          </a:xfrm>
          <a:prstGeom prst="rect">
            <a:avLst/>
          </a:prstGeom>
        </p:spPr>
        <p:txBody>
          <a:bodyPr/>
          <a:lstStyle>
            <a:lvl1pPr defTabSz="500684">
              <a:defRPr sz="4400"/>
            </a:lvl1pPr>
          </a:lstStyle>
          <a:p>
            <a:pPr/>
            <a:r>
              <a:t>Frequency of most influential words(2020 and 2008) </a:t>
            </a:r>
          </a:p>
        </p:txBody>
      </p:sp>
      <p:pic>
        <p:nvPicPr>
          <p:cNvPr id="259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6280" y="3424361"/>
            <a:ext cx="10247735" cy="41491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itle 1"/>
          <p:cNvSpPr txBox="1"/>
          <p:nvPr>
            <p:ph type="title"/>
          </p:nvPr>
        </p:nvSpPr>
        <p:spPr>
          <a:xfrm>
            <a:off x="689183" y="1702098"/>
            <a:ext cx="10031708" cy="1493902"/>
          </a:xfrm>
          <a:prstGeom prst="rect">
            <a:avLst/>
          </a:prstGeom>
        </p:spPr>
        <p:txBody>
          <a:bodyPr/>
          <a:lstStyle/>
          <a:p>
            <a:pPr defTabSz="500684">
              <a:defRPr sz="4400"/>
            </a:pPr>
            <a:r>
              <a:t>Sentiment Analysis : </a:t>
            </a:r>
            <a:r>
              <a:t>Sentiment renaming</a:t>
            </a:r>
          </a:p>
        </p:txBody>
      </p:sp>
      <p:pic>
        <p:nvPicPr>
          <p:cNvPr id="26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9287" y="4319587"/>
            <a:ext cx="9025075" cy="11144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Rectangle 10"/>
          <p:cNvSpPr/>
          <p:nvPr/>
        </p:nvSpPr>
        <p:spPr>
          <a:xfrm>
            <a:off x="-1" y="1219198"/>
            <a:ext cx="13004802" cy="731520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65" name="Title 1"/>
          <p:cNvSpPr txBox="1"/>
          <p:nvPr>
            <p:ph type="title"/>
          </p:nvPr>
        </p:nvSpPr>
        <p:spPr>
          <a:xfrm>
            <a:off x="692190" y="1890416"/>
            <a:ext cx="4444283" cy="1730476"/>
          </a:xfrm>
          <a:prstGeom prst="rect">
            <a:avLst/>
          </a:prstGeom>
        </p:spPr>
        <p:txBody>
          <a:bodyPr/>
          <a:lstStyle>
            <a:lvl1pPr defTabSz="552704">
              <a:lnSpc>
                <a:spcPct val="90000"/>
              </a:lnSpc>
              <a:defRPr sz="3000">
                <a:solidFill>
                  <a:srgbClr val="EBEBEB"/>
                </a:solidFill>
              </a:defRPr>
            </a:lvl1pPr>
          </a:lstStyle>
          <a:p>
            <a:pPr/>
            <a:r>
              <a:t>Distribution of Emotions Services section for Guilford County</a:t>
            </a:r>
          </a:p>
        </p:txBody>
      </p:sp>
      <p:sp>
        <p:nvSpPr>
          <p:cNvPr id="266" name="Freeform 31"/>
          <p:cNvSpPr/>
          <p:nvPr/>
        </p:nvSpPr>
        <p:spPr>
          <a:xfrm>
            <a:off x="5326953" y="1219196"/>
            <a:ext cx="596777" cy="39569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8" h="21600" fill="norm" stroke="1" extrusionOk="0">
                <a:moveTo>
                  <a:pt x="0" y="0"/>
                </a:moveTo>
                <a:lnTo>
                  <a:pt x="17280" y="0"/>
                </a:lnTo>
                <a:lnTo>
                  <a:pt x="17713" y="939"/>
                </a:lnTo>
                <a:cubicBezTo>
                  <a:pt x="20128" y="6683"/>
                  <a:pt x="21600" y="17973"/>
                  <a:pt x="19103" y="21382"/>
                </a:cubicBezTo>
                <a:cubicBezTo>
                  <a:pt x="18260" y="21454"/>
                  <a:pt x="17422" y="21528"/>
                  <a:pt x="16580" y="21600"/>
                </a:cubicBezTo>
                <a:lnTo>
                  <a:pt x="16342" y="20440"/>
                </a:lnTo>
                <a:lnTo>
                  <a:pt x="16172" y="19847"/>
                </a:lnTo>
                <a:lnTo>
                  <a:pt x="16002" y="19240"/>
                </a:lnTo>
                <a:lnTo>
                  <a:pt x="15821" y="18625"/>
                </a:lnTo>
                <a:lnTo>
                  <a:pt x="15589" y="18007"/>
                </a:lnTo>
                <a:lnTo>
                  <a:pt x="15349" y="17377"/>
                </a:lnTo>
                <a:lnTo>
                  <a:pt x="15106" y="16737"/>
                </a:lnTo>
                <a:lnTo>
                  <a:pt x="14833" y="16088"/>
                </a:lnTo>
                <a:lnTo>
                  <a:pt x="14502" y="15433"/>
                </a:lnTo>
                <a:lnTo>
                  <a:pt x="14188" y="14770"/>
                </a:lnTo>
                <a:lnTo>
                  <a:pt x="13826" y="14100"/>
                </a:lnTo>
                <a:lnTo>
                  <a:pt x="13429" y="13425"/>
                </a:lnTo>
                <a:lnTo>
                  <a:pt x="13033" y="12747"/>
                </a:lnTo>
                <a:lnTo>
                  <a:pt x="12578" y="12061"/>
                </a:lnTo>
                <a:lnTo>
                  <a:pt x="12121" y="11367"/>
                </a:lnTo>
                <a:lnTo>
                  <a:pt x="11635" y="10677"/>
                </a:lnTo>
                <a:lnTo>
                  <a:pt x="11099" y="9980"/>
                </a:lnTo>
                <a:lnTo>
                  <a:pt x="10525" y="9274"/>
                </a:lnTo>
                <a:lnTo>
                  <a:pt x="9955" y="8568"/>
                </a:lnTo>
                <a:lnTo>
                  <a:pt x="9327" y="7863"/>
                </a:lnTo>
                <a:lnTo>
                  <a:pt x="8643" y="7145"/>
                </a:lnTo>
                <a:lnTo>
                  <a:pt x="7966" y="6440"/>
                </a:lnTo>
                <a:lnTo>
                  <a:pt x="7227" y="5723"/>
                </a:lnTo>
                <a:lnTo>
                  <a:pt x="6459" y="5000"/>
                </a:lnTo>
                <a:lnTo>
                  <a:pt x="5671" y="4290"/>
                </a:lnTo>
                <a:lnTo>
                  <a:pt x="4805" y="3573"/>
                </a:lnTo>
                <a:lnTo>
                  <a:pt x="3906" y="2856"/>
                </a:lnTo>
                <a:lnTo>
                  <a:pt x="3010" y="2139"/>
                </a:lnTo>
                <a:lnTo>
                  <a:pt x="2027" y="1425"/>
                </a:lnTo>
                <a:lnTo>
                  <a:pt x="1026" y="712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67" name="Freeform: Shape 14"/>
          <p:cNvSpPr/>
          <p:nvPr/>
        </p:nvSpPr>
        <p:spPr>
          <a:xfrm rot="16200000">
            <a:off x="5622206" y="1151357"/>
            <a:ext cx="7315203" cy="74508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4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lnTo>
                  <a:pt x="127" y="18"/>
                </a:lnTo>
                <a:lnTo>
                  <a:pt x="501" y="72"/>
                </a:lnTo>
                <a:lnTo>
                  <a:pt x="773" y="109"/>
                </a:lnTo>
                <a:lnTo>
                  <a:pt x="1097" y="149"/>
                </a:lnTo>
                <a:lnTo>
                  <a:pt x="1482" y="196"/>
                </a:lnTo>
                <a:lnTo>
                  <a:pt x="1907" y="246"/>
                </a:lnTo>
                <a:lnTo>
                  <a:pt x="2387" y="298"/>
                </a:lnTo>
                <a:lnTo>
                  <a:pt x="2910" y="354"/>
                </a:lnTo>
                <a:lnTo>
                  <a:pt x="3478" y="410"/>
                </a:lnTo>
                <a:lnTo>
                  <a:pt x="4082" y="466"/>
                </a:lnTo>
                <a:lnTo>
                  <a:pt x="4735" y="519"/>
                </a:lnTo>
                <a:lnTo>
                  <a:pt x="5417" y="569"/>
                </a:lnTo>
                <a:lnTo>
                  <a:pt x="6139" y="615"/>
                </a:lnTo>
                <a:lnTo>
                  <a:pt x="6890" y="659"/>
                </a:lnTo>
                <a:lnTo>
                  <a:pt x="7674" y="700"/>
                </a:lnTo>
                <a:lnTo>
                  <a:pt x="8076" y="714"/>
                </a:lnTo>
                <a:lnTo>
                  <a:pt x="8487" y="730"/>
                </a:lnTo>
                <a:lnTo>
                  <a:pt x="8904" y="745"/>
                </a:lnTo>
                <a:lnTo>
                  <a:pt x="9323" y="755"/>
                </a:lnTo>
                <a:lnTo>
                  <a:pt x="9750" y="764"/>
                </a:lnTo>
                <a:lnTo>
                  <a:pt x="10182" y="773"/>
                </a:lnTo>
                <a:lnTo>
                  <a:pt x="10623" y="780"/>
                </a:lnTo>
                <a:lnTo>
                  <a:pt x="11068" y="780"/>
                </a:lnTo>
                <a:lnTo>
                  <a:pt x="11517" y="783"/>
                </a:lnTo>
                <a:lnTo>
                  <a:pt x="11971" y="780"/>
                </a:lnTo>
                <a:lnTo>
                  <a:pt x="12431" y="773"/>
                </a:lnTo>
                <a:lnTo>
                  <a:pt x="12891" y="768"/>
                </a:lnTo>
                <a:lnTo>
                  <a:pt x="13357" y="755"/>
                </a:lnTo>
                <a:lnTo>
                  <a:pt x="13828" y="742"/>
                </a:lnTo>
                <a:lnTo>
                  <a:pt x="14299" y="727"/>
                </a:lnTo>
                <a:lnTo>
                  <a:pt x="14774" y="706"/>
                </a:lnTo>
                <a:lnTo>
                  <a:pt x="15254" y="680"/>
                </a:lnTo>
                <a:lnTo>
                  <a:pt x="15736" y="656"/>
                </a:lnTo>
                <a:lnTo>
                  <a:pt x="16217" y="625"/>
                </a:lnTo>
                <a:lnTo>
                  <a:pt x="16705" y="587"/>
                </a:lnTo>
                <a:lnTo>
                  <a:pt x="17187" y="550"/>
                </a:lnTo>
                <a:lnTo>
                  <a:pt x="17677" y="507"/>
                </a:lnTo>
                <a:lnTo>
                  <a:pt x="18170" y="459"/>
                </a:lnTo>
                <a:lnTo>
                  <a:pt x="18656" y="410"/>
                </a:lnTo>
                <a:lnTo>
                  <a:pt x="19148" y="351"/>
                </a:lnTo>
                <a:lnTo>
                  <a:pt x="19639" y="289"/>
                </a:lnTo>
                <a:lnTo>
                  <a:pt x="20131" y="227"/>
                </a:lnTo>
                <a:lnTo>
                  <a:pt x="20622" y="155"/>
                </a:lnTo>
                <a:lnTo>
                  <a:pt x="21110" y="81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268" name="Content Placeholder 3" descr="Content Placeholder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00257" y="2842173"/>
            <a:ext cx="5813217" cy="4069251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Rectangle 16"/>
          <p:cNvSpPr/>
          <p:nvPr/>
        </p:nvSpPr>
        <p:spPr>
          <a:xfrm>
            <a:off x="11138610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70" name="Content Placeholder 7"/>
          <p:cNvSpPr txBox="1"/>
          <p:nvPr>
            <p:ph type="body" sz="quarter" idx="1"/>
          </p:nvPr>
        </p:nvSpPr>
        <p:spPr>
          <a:xfrm>
            <a:off x="692190" y="3820159"/>
            <a:ext cx="4444281" cy="4037782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>
                <a:solidFill>
                  <a:srgbClr val="EBEBEB"/>
                </a:solidFill>
              </a:defRPr>
            </a:lvl1pPr>
          </a:lstStyle>
          <a:p>
            <a:pPr/>
            <a:r>
              <a:t> Distribution of Emotions  Services section for  Guilford County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fMRI (StarPlus ) 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 of the Project</a:t>
            </a:r>
          </a:p>
        </p:txBody>
      </p:sp>
      <p:pic>
        <p:nvPicPr>
          <p:cNvPr id="204" name="Process Diagram.png" descr="Process 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9650" y="2324100"/>
            <a:ext cx="7913394" cy="76090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Picture 21" descr="Picture 21"/>
          <p:cNvPicPr>
            <a:picLocks noChangeAspect="1"/>
          </p:cNvPicPr>
          <p:nvPr/>
        </p:nvPicPr>
        <p:blipFill>
          <a:blip r:embed="rId2">
            <a:extLst/>
          </a:blip>
          <a:srcRect l="3613" t="0" r="0" b="0"/>
          <a:stretch>
            <a:fillRect/>
          </a:stretch>
        </p:blipFill>
        <p:spPr>
          <a:xfrm>
            <a:off x="-2" y="4066863"/>
            <a:ext cx="4306150" cy="4467537"/>
          </a:xfrm>
          <a:prstGeom prst="rect">
            <a:avLst/>
          </a:prstGeom>
          <a:ln w="12700">
            <a:miter lim="400000"/>
          </a:ln>
        </p:spPr>
      </p:pic>
      <p:pic>
        <p:nvPicPr>
          <p:cNvPr id="273" name="Picture 23" descr="Picture 23"/>
          <p:cNvPicPr>
            <a:picLocks noChangeAspect="1"/>
          </p:cNvPicPr>
          <p:nvPr/>
        </p:nvPicPr>
        <p:blipFill>
          <a:blip r:embed="rId3">
            <a:extLst/>
          </a:blip>
          <a:srcRect l="35640" t="0" r="0" b="0"/>
          <a:stretch>
            <a:fillRect/>
          </a:stretch>
        </p:blipFill>
        <p:spPr>
          <a:xfrm>
            <a:off x="-1" y="4304369"/>
            <a:ext cx="1623907" cy="2523153"/>
          </a:xfrm>
          <a:prstGeom prst="rect">
            <a:avLst/>
          </a:prstGeom>
          <a:ln w="12700">
            <a:miter lim="400000"/>
          </a:ln>
        </p:spPr>
      </p:pic>
      <p:sp>
        <p:nvSpPr>
          <p:cNvPr id="274" name="Oval 25"/>
          <p:cNvSpPr/>
          <p:nvPr/>
        </p:nvSpPr>
        <p:spPr>
          <a:xfrm>
            <a:off x="9182944" y="3007359"/>
            <a:ext cx="3007365" cy="3007365"/>
          </a:xfrm>
          <a:prstGeom prst="ellipse">
            <a:avLst/>
          </a:prstGeom>
          <a:gradFill>
            <a:gsLst>
              <a:gs pos="0">
                <a:srgbClr val="F3F3F3">
                  <a:alpha val="7000"/>
                </a:srgbClr>
              </a:gs>
              <a:gs pos="36000">
                <a:srgbClr val="F3F3F3">
                  <a:alpha val="6000"/>
                </a:srgbClr>
              </a:gs>
              <a:gs pos="69000">
                <a:srgbClr val="F3F3F3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275" name="Picture 27" descr="Picture 27"/>
          <p:cNvPicPr>
            <a:picLocks noChangeAspect="1"/>
          </p:cNvPicPr>
          <p:nvPr/>
        </p:nvPicPr>
        <p:blipFill>
          <a:blip r:embed="rId4">
            <a:extLst/>
          </a:blip>
          <a:srcRect l="0" t="28812" r="0" b="0"/>
          <a:stretch>
            <a:fillRect/>
          </a:stretch>
        </p:blipFill>
        <p:spPr>
          <a:xfrm>
            <a:off x="8532703" y="1219199"/>
            <a:ext cx="1710284" cy="12175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Picture 29" descr="Picture 29"/>
          <p:cNvPicPr>
            <a:picLocks noChangeAspect="1"/>
          </p:cNvPicPr>
          <p:nvPr/>
        </p:nvPicPr>
        <p:blipFill>
          <a:blip r:embed="rId5">
            <a:extLst/>
          </a:blip>
          <a:srcRect l="0" t="0" r="0" b="23320"/>
          <a:stretch>
            <a:fillRect/>
          </a:stretch>
        </p:blipFill>
        <p:spPr>
          <a:xfrm>
            <a:off x="9179603" y="7721600"/>
            <a:ext cx="1059986" cy="812801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Rectangle 31"/>
          <p:cNvSpPr/>
          <p:nvPr/>
        </p:nvSpPr>
        <p:spPr>
          <a:xfrm>
            <a:off x="11133666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78" name="Rectangle 33"/>
          <p:cNvSpPr/>
          <p:nvPr/>
        </p:nvSpPr>
        <p:spPr>
          <a:xfrm>
            <a:off x="-1" y="1219198"/>
            <a:ext cx="13004802" cy="731520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79" name="Title 1"/>
          <p:cNvSpPr txBox="1"/>
          <p:nvPr>
            <p:ph type="title"/>
          </p:nvPr>
        </p:nvSpPr>
        <p:spPr>
          <a:xfrm>
            <a:off x="8738051" y="2633471"/>
            <a:ext cx="3575869" cy="3270942"/>
          </a:xfrm>
          <a:prstGeom prst="rect">
            <a:avLst/>
          </a:prstGeom>
        </p:spPr>
        <p:txBody>
          <a:bodyPr anchor="b"/>
          <a:lstStyle/>
          <a:p>
            <a:pPr defTabSz="500684">
              <a:lnSpc>
                <a:spcPct val="90000"/>
              </a:lnSpc>
              <a:defRPr sz="3200">
                <a:solidFill>
                  <a:srgbClr val="EBEBEB"/>
                </a:solidFill>
              </a:defRPr>
            </a:pPr>
            <a:r>
              <a:t>Distribution of Emotions in General Fund section (2008 and 2020) for</a:t>
            </a:r>
            <a:br/>
            <a:r>
              <a:t>Charlotte County</a:t>
            </a:r>
          </a:p>
        </p:txBody>
      </p:sp>
      <p:sp>
        <p:nvSpPr>
          <p:cNvPr id="280" name="Freeform 36"/>
          <p:cNvSpPr/>
          <p:nvPr/>
        </p:nvSpPr>
        <p:spPr>
          <a:xfrm flipH="1">
            <a:off x="7961254" y="1219196"/>
            <a:ext cx="596777" cy="39569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8" h="21600" fill="norm" stroke="1" extrusionOk="0">
                <a:moveTo>
                  <a:pt x="0" y="0"/>
                </a:moveTo>
                <a:lnTo>
                  <a:pt x="17280" y="0"/>
                </a:lnTo>
                <a:lnTo>
                  <a:pt x="17713" y="939"/>
                </a:lnTo>
                <a:cubicBezTo>
                  <a:pt x="20128" y="6683"/>
                  <a:pt x="21600" y="17973"/>
                  <a:pt x="19103" y="21382"/>
                </a:cubicBezTo>
                <a:cubicBezTo>
                  <a:pt x="18260" y="21454"/>
                  <a:pt x="17422" y="21528"/>
                  <a:pt x="16580" y="21600"/>
                </a:cubicBezTo>
                <a:lnTo>
                  <a:pt x="16342" y="20440"/>
                </a:lnTo>
                <a:lnTo>
                  <a:pt x="16172" y="19847"/>
                </a:lnTo>
                <a:lnTo>
                  <a:pt x="16002" y="19240"/>
                </a:lnTo>
                <a:lnTo>
                  <a:pt x="15821" y="18625"/>
                </a:lnTo>
                <a:lnTo>
                  <a:pt x="15589" y="18007"/>
                </a:lnTo>
                <a:lnTo>
                  <a:pt x="15349" y="17377"/>
                </a:lnTo>
                <a:lnTo>
                  <a:pt x="15106" y="16737"/>
                </a:lnTo>
                <a:lnTo>
                  <a:pt x="14833" y="16088"/>
                </a:lnTo>
                <a:lnTo>
                  <a:pt x="14502" y="15433"/>
                </a:lnTo>
                <a:lnTo>
                  <a:pt x="14188" y="14770"/>
                </a:lnTo>
                <a:lnTo>
                  <a:pt x="13826" y="14100"/>
                </a:lnTo>
                <a:lnTo>
                  <a:pt x="13429" y="13425"/>
                </a:lnTo>
                <a:lnTo>
                  <a:pt x="13033" y="12747"/>
                </a:lnTo>
                <a:lnTo>
                  <a:pt x="12578" y="12061"/>
                </a:lnTo>
                <a:lnTo>
                  <a:pt x="12121" y="11367"/>
                </a:lnTo>
                <a:lnTo>
                  <a:pt x="11635" y="10677"/>
                </a:lnTo>
                <a:lnTo>
                  <a:pt x="11099" y="9980"/>
                </a:lnTo>
                <a:lnTo>
                  <a:pt x="10525" y="9274"/>
                </a:lnTo>
                <a:lnTo>
                  <a:pt x="9955" y="8568"/>
                </a:lnTo>
                <a:lnTo>
                  <a:pt x="9327" y="7863"/>
                </a:lnTo>
                <a:lnTo>
                  <a:pt x="8643" y="7145"/>
                </a:lnTo>
                <a:lnTo>
                  <a:pt x="7966" y="6440"/>
                </a:lnTo>
                <a:lnTo>
                  <a:pt x="7227" y="5723"/>
                </a:lnTo>
                <a:lnTo>
                  <a:pt x="6459" y="5000"/>
                </a:lnTo>
                <a:lnTo>
                  <a:pt x="5671" y="4290"/>
                </a:lnTo>
                <a:lnTo>
                  <a:pt x="4805" y="3573"/>
                </a:lnTo>
                <a:lnTo>
                  <a:pt x="3906" y="2856"/>
                </a:lnTo>
                <a:lnTo>
                  <a:pt x="3010" y="2139"/>
                </a:lnTo>
                <a:lnTo>
                  <a:pt x="2027" y="1425"/>
                </a:lnTo>
                <a:lnTo>
                  <a:pt x="1026" y="712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81" name="Freeform: Shape 37"/>
          <p:cNvSpPr/>
          <p:nvPr/>
        </p:nvSpPr>
        <p:spPr>
          <a:xfrm>
            <a:off x="-3" y="1219199"/>
            <a:ext cx="8330621" cy="73152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7881" y="0"/>
                </a:moveTo>
                <a:lnTo>
                  <a:pt x="21597" y="0"/>
                </a:lnTo>
                <a:lnTo>
                  <a:pt x="21527" y="490"/>
                </a:lnTo>
                <a:lnTo>
                  <a:pt x="21461" y="978"/>
                </a:lnTo>
                <a:lnTo>
                  <a:pt x="21397" y="1469"/>
                </a:lnTo>
                <a:lnTo>
                  <a:pt x="21342" y="1961"/>
                </a:lnTo>
                <a:lnTo>
                  <a:pt x="21286" y="2452"/>
                </a:lnTo>
                <a:lnTo>
                  <a:pt x="21234" y="2944"/>
                </a:lnTo>
                <a:lnTo>
                  <a:pt x="21189" y="3430"/>
                </a:lnTo>
                <a:lnTo>
                  <a:pt x="21147" y="3923"/>
                </a:lnTo>
                <a:lnTo>
                  <a:pt x="21108" y="4413"/>
                </a:lnTo>
                <a:lnTo>
                  <a:pt x="21075" y="4895"/>
                </a:lnTo>
                <a:lnTo>
                  <a:pt x="21041" y="5383"/>
                </a:lnTo>
                <a:lnTo>
                  <a:pt x="21013" y="5864"/>
                </a:lnTo>
                <a:lnTo>
                  <a:pt x="20991" y="6346"/>
                </a:lnTo>
                <a:lnTo>
                  <a:pt x="20969" y="6826"/>
                </a:lnTo>
                <a:lnTo>
                  <a:pt x="20950" y="7301"/>
                </a:lnTo>
                <a:lnTo>
                  <a:pt x="20936" y="7772"/>
                </a:lnTo>
                <a:lnTo>
                  <a:pt x="20925" y="8243"/>
                </a:lnTo>
                <a:lnTo>
                  <a:pt x="20913" y="8709"/>
                </a:lnTo>
                <a:lnTo>
                  <a:pt x="20903" y="9629"/>
                </a:lnTo>
                <a:lnTo>
                  <a:pt x="20900" y="10083"/>
                </a:lnTo>
                <a:lnTo>
                  <a:pt x="20903" y="10532"/>
                </a:lnTo>
                <a:lnTo>
                  <a:pt x="20903" y="10977"/>
                </a:lnTo>
                <a:lnTo>
                  <a:pt x="20908" y="11418"/>
                </a:lnTo>
                <a:lnTo>
                  <a:pt x="20917" y="11850"/>
                </a:lnTo>
                <a:lnTo>
                  <a:pt x="20925" y="12277"/>
                </a:lnTo>
                <a:lnTo>
                  <a:pt x="20933" y="12696"/>
                </a:lnTo>
                <a:lnTo>
                  <a:pt x="20947" y="13113"/>
                </a:lnTo>
                <a:lnTo>
                  <a:pt x="20961" y="13524"/>
                </a:lnTo>
                <a:lnTo>
                  <a:pt x="20974" y="13926"/>
                </a:lnTo>
                <a:lnTo>
                  <a:pt x="21011" y="14710"/>
                </a:lnTo>
                <a:lnTo>
                  <a:pt x="21050" y="15461"/>
                </a:lnTo>
                <a:lnTo>
                  <a:pt x="21091" y="16183"/>
                </a:lnTo>
                <a:lnTo>
                  <a:pt x="21136" y="16865"/>
                </a:lnTo>
                <a:lnTo>
                  <a:pt x="21183" y="17518"/>
                </a:lnTo>
                <a:lnTo>
                  <a:pt x="21234" y="18122"/>
                </a:lnTo>
                <a:lnTo>
                  <a:pt x="21283" y="18690"/>
                </a:lnTo>
                <a:lnTo>
                  <a:pt x="21333" y="19213"/>
                </a:lnTo>
                <a:lnTo>
                  <a:pt x="21380" y="19693"/>
                </a:lnTo>
                <a:lnTo>
                  <a:pt x="21425" y="20118"/>
                </a:lnTo>
                <a:lnTo>
                  <a:pt x="21467" y="20503"/>
                </a:lnTo>
                <a:lnTo>
                  <a:pt x="21502" y="20827"/>
                </a:lnTo>
                <a:lnTo>
                  <a:pt x="21536" y="21099"/>
                </a:lnTo>
                <a:lnTo>
                  <a:pt x="21584" y="21473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lnTo>
                  <a:pt x="17881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82" name="Rectangle 39"/>
          <p:cNvSpPr/>
          <p:nvPr/>
        </p:nvSpPr>
        <p:spPr>
          <a:xfrm>
            <a:off x="11133666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283" name="Content Placeholder 2" descr="Content Placeholder 2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686777" y="2602389"/>
            <a:ext cx="6688709" cy="4548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Picture 44" descr="Picture 44"/>
          <p:cNvPicPr>
            <a:picLocks noChangeAspect="1"/>
          </p:cNvPicPr>
          <p:nvPr/>
        </p:nvPicPr>
        <p:blipFill>
          <a:blip r:embed="rId2">
            <a:extLst/>
          </a:blip>
          <a:srcRect l="3613" t="0" r="0" b="0"/>
          <a:stretch>
            <a:fillRect/>
          </a:stretch>
        </p:blipFill>
        <p:spPr>
          <a:xfrm>
            <a:off x="-2" y="4066863"/>
            <a:ext cx="4306150" cy="4467537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Picture 46" descr="Picture 46"/>
          <p:cNvPicPr>
            <a:picLocks noChangeAspect="1"/>
          </p:cNvPicPr>
          <p:nvPr/>
        </p:nvPicPr>
        <p:blipFill>
          <a:blip r:embed="rId3">
            <a:extLst/>
          </a:blip>
          <a:srcRect l="35640" t="0" r="0" b="0"/>
          <a:stretch>
            <a:fillRect/>
          </a:stretch>
        </p:blipFill>
        <p:spPr>
          <a:xfrm>
            <a:off x="-1" y="4304369"/>
            <a:ext cx="1623907" cy="2523153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Oval 48"/>
          <p:cNvSpPr/>
          <p:nvPr/>
        </p:nvSpPr>
        <p:spPr>
          <a:xfrm>
            <a:off x="9182944" y="3007359"/>
            <a:ext cx="3007365" cy="3007365"/>
          </a:xfrm>
          <a:prstGeom prst="ellipse">
            <a:avLst/>
          </a:prstGeom>
          <a:gradFill>
            <a:gsLst>
              <a:gs pos="0">
                <a:srgbClr val="F3F3F3">
                  <a:alpha val="7000"/>
                </a:srgbClr>
              </a:gs>
              <a:gs pos="36000">
                <a:srgbClr val="F3F3F3">
                  <a:alpha val="6000"/>
                </a:srgbClr>
              </a:gs>
              <a:gs pos="69000">
                <a:srgbClr val="F3F3F3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288" name="Picture 50" descr="Picture 50"/>
          <p:cNvPicPr>
            <a:picLocks noChangeAspect="1"/>
          </p:cNvPicPr>
          <p:nvPr/>
        </p:nvPicPr>
        <p:blipFill>
          <a:blip r:embed="rId4">
            <a:extLst/>
          </a:blip>
          <a:srcRect l="0" t="28812" r="0" b="0"/>
          <a:stretch>
            <a:fillRect/>
          </a:stretch>
        </p:blipFill>
        <p:spPr>
          <a:xfrm>
            <a:off x="8532703" y="1219199"/>
            <a:ext cx="1710284" cy="12175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89" name="Picture 52" descr="Picture 52"/>
          <p:cNvPicPr>
            <a:picLocks noChangeAspect="1"/>
          </p:cNvPicPr>
          <p:nvPr/>
        </p:nvPicPr>
        <p:blipFill>
          <a:blip r:embed="rId5">
            <a:extLst/>
          </a:blip>
          <a:srcRect l="0" t="0" r="0" b="23320"/>
          <a:stretch>
            <a:fillRect/>
          </a:stretch>
        </p:blipFill>
        <p:spPr>
          <a:xfrm>
            <a:off x="9179603" y="7721600"/>
            <a:ext cx="1059986" cy="812801"/>
          </a:xfrm>
          <a:prstGeom prst="rect">
            <a:avLst/>
          </a:prstGeom>
          <a:ln w="12700">
            <a:miter lim="400000"/>
          </a:ln>
        </p:spPr>
      </p:pic>
      <p:sp>
        <p:nvSpPr>
          <p:cNvPr id="290" name="Rectangle 54"/>
          <p:cNvSpPr/>
          <p:nvPr/>
        </p:nvSpPr>
        <p:spPr>
          <a:xfrm>
            <a:off x="11133666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91" name="Rectangle 56"/>
          <p:cNvSpPr/>
          <p:nvPr/>
        </p:nvSpPr>
        <p:spPr>
          <a:xfrm>
            <a:off x="-1" y="1219198"/>
            <a:ext cx="13004802" cy="731520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92" name="Title 1"/>
          <p:cNvSpPr txBox="1"/>
          <p:nvPr>
            <p:ph type="title"/>
          </p:nvPr>
        </p:nvSpPr>
        <p:spPr>
          <a:xfrm>
            <a:off x="8746962" y="2633471"/>
            <a:ext cx="3566959" cy="3270942"/>
          </a:xfrm>
          <a:prstGeom prst="rect">
            <a:avLst/>
          </a:prstGeom>
        </p:spPr>
        <p:txBody>
          <a:bodyPr anchor="b"/>
          <a:lstStyle/>
          <a:p>
            <a:pPr defTabSz="494180">
              <a:lnSpc>
                <a:spcPct val="90000"/>
              </a:lnSpc>
              <a:defRPr sz="3100">
                <a:solidFill>
                  <a:srgbClr val="EBEBEB"/>
                </a:solidFill>
              </a:defRPr>
            </a:pPr>
            <a:r>
              <a:t>Charlotte sentiments and emotions distribution over the</a:t>
            </a:r>
            <a:br/>
            <a:r>
              <a:t>years(2008 and 2013 to 2020):</a:t>
            </a:r>
          </a:p>
        </p:txBody>
      </p:sp>
      <p:sp>
        <p:nvSpPr>
          <p:cNvPr id="293" name="Rectangle 58"/>
          <p:cNvSpPr/>
          <p:nvPr/>
        </p:nvSpPr>
        <p:spPr>
          <a:xfrm>
            <a:off x="679373" y="1901763"/>
            <a:ext cx="7376712" cy="59500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294" name="Rectangle 60"/>
          <p:cNvSpPr/>
          <p:nvPr/>
        </p:nvSpPr>
        <p:spPr>
          <a:xfrm>
            <a:off x="11133666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295" name="Content Placeholder 6" descr="Content Placeholder 6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19084" y="2929955"/>
            <a:ext cx="6693959" cy="38992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itle 1"/>
          <p:cNvSpPr txBox="1"/>
          <p:nvPr>
            <p:ph type="title"/>
          </p:nvPr>
        </p:nvSpPr>
        <p:spPr>
          <a:xfrm>
            <a:off x="689183" y="1702098"/>
            <a:ext cx="10031708" cy="1493902"/>
          </a:xfrm>
          <a:prstGeom prst="rect">
            <a:avLst/>
          </a:prstGeom>
        </p:spPr>
        <p:txBody>
          <a:bodyPr/>
          <a:lstStyle>
            <a:lvl1pPr defTabSz="578712">
              <a:defRPr sz="5100"/>
            </a:lvl1pPr>
          </a:lstStyle>
          <a:p>
            <a:pPr/>
            <a:r>
              <a:t>Charlotte Sentiment Continue..</a:t>
            </a:r>
          </a:p>
        </p:txBody>
      </p:sp>
      <p:sp>
        <p:nvSpPr>
          <p:cNvPr id="298" name="Content Placeholder 2"/>
          <p:cNvSpPr txBox="1"/>
          <p:nvPr>
            <p:ph type="body" sz="half" idx="1"/>
          </p:nvPr>
        </p:nvSpPr>
        <p:spPr>
          <a:xfrm>
            <a:off x="1176863" y="3408979"/>
            <a:ext cx="9542983" cy="4475183"/>
          </a:xfrm>
          <a:prstGeom prst="rect">
            <a:avLst/>
          </a:prstGeom>
        </p:spPr>
        <p:txBody>
          <a:bodyPr/>
          <a:lstStyle/>
          <a:p>
            <a:pPr/>
            <a:r>
              <a:t>The plot shows that Positive sentiments increased after 2008 till year 2016 and slightly dropped in 2017 and remained stable in further years.</a:t>
            </a:r>
          </a:p>
          <a:p>
            <a:pPr/>
            <a:r>
              <a:t>While the Negative sentiments have reverse impact, as they dropped till year 2016 and increased in 2017 and then again dropped till 2020.</a:t>
            </a:r>
          </a:p>
          <a:p>
            <a:pPr/>
            <a:r>
              <a:t>Also the emotions like Disgust and Fear kept reducing over the years while Anticipation remained almost same for all years.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Rectangle 10"/>
          <p:cNvSpPr/>
          <p:nvPr/>
        </p:nvSpPr>
        <p:spPr>
          <a:xfrm>
            <a:off x="-1" y="1219198"/>
            <a:ext cx="13004802" cy="731520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01" name="Title 1"/>
          <p:cNvSpPr txBox="1"/>
          <p:nvPr>
            <p:ph type="title"/>
          </p:nvPr>
        </p:nvSpPr>
        <p:spPr>
          <a:xfrm>
            <a:off x="692190" y="1890416"/>
            <a:ext cx="4444283" cy="1730476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3600">
                <a:solidFill>
                  <a:srgbClr val="EBEBEB"/>
                </a:solidFill>
              </a:defRPr>
            </a:lvl1pPr>
          </a:lstStyle>
          <a:p>
            <a:pPr/>
            <a:r>
              <a:t>sentiments and emotions for all the cities</a:t>
            </a:r>
          </a:p>
        </p:txBody>
      </p:sp>
      <p:sp>
        <p:nvSpPr>
          <p:cNvPr id="302" name="Freeform 31"/>
          <p:cNvSpPr/>
          <p:nvPr/>
        </p:nvSpPr>
        <p:spPr>
          <a:xfrm>
            <a:off x="5326953" y="1219196"/>
            <a:ext cx="596777" cy="39569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8" h="21600" fill="norm" stroke="1" extrusionOk="0">
                <a:moveTo>
                  <a:pt x="0" y="0"/>
                </a:moveTo>
                <a:lnTo>
                  <a:pt x="17280" y="0"/>
                </a:lnTo>
                <a:lnTo>
                  <a:pt x="17713" y="939"/>
                </a:lnTo>
                <a:cubicBezTo>
                  <a:pt x="20128" y="6683"/>
                  <a:pt x="21600" y="17973"/>
                  <a:pt x="19103" y="21382"/>
                </a:cubicBezTo>
                <a:cubicBezTo>
                  <a:pt x="18260" y="21454"/>
                  <a:pt x="17422" y="21528"/>
                  <a:pt x="16580" y="21600"/>
                </a:cubicBezTo>
                <a:lnTo>
                  <a:pt x="16342" y="20440"/>
                </a:lnTo>
                <a:lnTo>
                  <a:pt x="16172" y="19847"/>
                </a:lnTo>
                <a:lnTo>
                  <a:pt x="16002" y="19240"/>
                </a:lnTo>
                <a:lnTo>
                  <a:pt x="15821" y="18625"/>
                </a:lnTo>
                <a:lnTo>
                  <a:pt x="15589" y="18007"/>
                </a:lnTo>
                <a:lnTo>
                  <a:pt x="15349" y="17377"/>
                </a:lnTo>
                <a:lnTo>
                  <a:pt x="15106" y="16737"/>
                </a:lnTo>
                <a:lnTo>
                  <a:pt x="14833" y="16088"/>
                </a:lnTo>
                <a:lnTo>
                  <a:pt x="14502" y="15433"/>
                </a:lnTo>
                <a:lnTo>
                  <a:pt x="14188" y="14770"/>
                </a:lnTo>
                <a:lnTo>
                  <a:pt x="13826" y="14100"/>
                </a:lnTo>
                <a:lnTo>
                  <a:pt x="13429" y="13425"/>
                </a:lnTo>
                <a:lnTo>
                  <a:pt x="13033" y="12747"/>
                </a:lnTo>
                <a:lnTo>
                  <a:pt x="12578" y="12061"/>
                </a:lnTo>
                <a:lnTo>
                  <a:pt x="12121" y="11367"/>
                </a:lnTo>
                <a:lnTo>
                  <a:pt x="11635" y="10677"/>
                </a:lnTo>
                <a:lnTo>
                  <a:pt x="11099" y="9980"/>
                </a:lnTo>
                <a:lnTo>
                  <a:pt x="10525" y="9274"/>
                </a:lnTo>
                <a:lnTo>
                  <a:pt x="9955" y="8568"/>
                </a:lnTo>
                <a:lnTo>
                  <a:pt x="9327" y="7863"/>
                </a:lnTo>
                <a:lnTo>
                  <a:pt x="8643" y="7145"/>
                </a:lnTo>
                <a:lnTo>
                  <a:pt x="7966" y="6440"/>
                </a:lnTo>
                <a:lnTo>
                  <a:pt x="7227" y="5723"/>
                </a:lnTo>
                <a:lnTo>
                  <a:pt x="6459" y="5000"/>
                </a:lnTo>
                <a:lnTo>
                  <a:pt x="5671" y="4290"/>
                </a:lnTo>
                <a:lnTo>
                  <a:pt x="4805" y="3573"/>
                </a:lnTo>
                <a:lnTo>
                  <a:pt x="3906" y="2856"/>
                </a:lnTo>
                <a:lnTo>
                  <a:pt x="3010" y="2139"/>
                </a:lnTo>
                <a:lnTo>
                  <a:pt x="2027" y="1425"/>
                </a:lnTo>
                <a:lnTo>
                  <a:pt x="1026" y="712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03" name="Freeform: Shape 14"/>
          <p:cNvSpPr/>
          <p:nvPr/>
        </p:nvSpPr>
        <p:spPr>
          <a:xfrm rot="16200000">
            <a:off x="5622206" y="1151357"/>
            <a:ext cx="7315203" cy="74508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4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lnTo>
                  <a:pt x="127" y="18"/>
                </a:lnTo>
                <a:lnTo>
                  <a:pt x="501" y="72"/>
                </a:lnTo>
                <a:lnTo>
                  <a:pt x="773" y="109"/>
                </a:lnTo>
                <a:lnTo>
                  <a:pt x="1097" y="149"/>
                </a:lnTo>
                <a:lnTo>
                  <a:pt x="1482" y="196"/>
                </a:lnTo>
                <a:lnTo>
                  <a:pt x="1907" y="246"/>
                </a:lnTo>
                <a:lnTo>
                  <a:pt x="2387" y="298"/>
                </a:lnTo>
                <a:lnTo>
                  <a:pt x="2910" y="354"/>
                </a:lnTo>
                <a:lnTo>
                  <a:pt x="3478" y="410"/>
                </a:lnTo>
                <a:lnTo>
                  <a:pt x="4082" y="466"/>
                </a:lnTo>
                <a:lnTo>
                  <a:pt x="4735" y="519"/>
                </a:lnTo>
                <a:lnTo>
                  <a:pt x="5417" y="569"/>
                </a:lnTo>
                <a:lnTo>
                  <a:pt x="6139" y="615"/>
                </a:lnTo>
                <a:lnTo>
                  <a:pt x="6890" y="659"/>
                </a:lnTo>
                <a:lnTo>
                  <a:pt x="7674" y="700"/>
                </a:lnTo>
                <a:lnTo>
                  <a:pt x="8076" y="714"/>
                </a:lnTo>
                <a:lnTo>
                  <a:pt x="8487" y="730"/>
                </a:lnTo>
                <a:lnTo>
                  <a:pt x="8904" y="745"/>
                </a:lnTo>
                <a:lnTo>
                  <a:pt x="9323" y="755"/>
                </a:lnTo>
                <a:lnTo>
                  <a:pt x="9750" y="764"/>
                </a:lnTo>
                <a:lnTo>
                  <a:pt x="10182" y="773"/>
                </a:lnTo>
                <a:lnTo>
                  <a:pt x="10623" y="780"/>
                </a:lnTo>
                <a:lnTo>
                  <a:pt x="11068" y="780"/>
                </a:lnTo>
                <a:lnTo>
                  <a:pt x="11517" y="783"/>
                </a:lnTo>
                <a:lnTo>
                  <a:pt x="11971" y="780"/>
                </a:lnTo>
                <a:lnTo>
                  <a:pt x="12431" y="773"/>
                </a:lnTo>
                <a:lnTo>
                  <a:pt x="12891" y="768"/>
                </a:lnTo>
                <a:lnTo>
                  <a:pt x="13357" y="755"/>
                </a:lnTo>
                <a:lnTo>
                  <a:pt x="13828" y="742"/>
                </a:lnTo>
                <a:lnTo>
                  <a:pt x="14299" y="727"/>
                </a:lnTo>
                <a:lnTo>
                  <a:pt x="14774" y="706"/>
                </a:lnTo>
                <a:lnTo>
                  <a:pt x="15254" y="680"/>
                </a:lnTo>
                <a:lnTo>
                  <a:pt x="15736" y="656"/>
                </a:lnTo>
                <a:lnTo>
                  <a:pt x="16217" y="625"/>
                </a:lnTo>
                <a:lnTo>
                  <a:pt x="16705" y="587"/>
                </a:lnTo>
                <a:lnTo>
                  <a:pt x="17187" y="550"/>
                </a:lnTo>
                <a:lnTo>
                  <a:pt x="17677" y="507"/>
                </a:lnTo>
                <a:lnTo>
                  <a:pt x="18170" y="459"/>
                </a:lnTo>
                <a:lnTo>
                  <a:pt x="18656" y="410"/>
                </a:lnTo>
                <a:lnTo>
                  <a:pt x="19148" y="351"/>
                </a:lnTo>
                <a:lnTo>
                  <a:pt x="19639" y="289"/>
                </a:lnTo>
                <a:lnTo>
                  <a:pt x="20131" y="227"/>
                </a:lnTo>
                <a:lnTo>
                  <a:pt x="20622" y="155"/>
                </a:lnTo>
                <a:lnTo>
                  <a:pt x="21110" y="81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04" name="Rectangle 16"/>
          <p:cNvSpPr/>
          <p:nvPr/>
        </p:nvSpPr>
        <p:spPr>
          <a:xfrm>
            <a:off x="11138610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05" name="Content Placeholder 7"/>
          <p:cNvSpPr txBox="1"/>
          <p:nvPr>
            <p:ph type="body" sz="quarter" idx="1"/>
          </p:nvPr>
        </p:nvSpPr>
        <p:spPr>
          <a:xfrm>
            <a:off x="692190" y="3820159"/>
            <a:ext cx="4444281" cy="4037782"/>
          </a:xfrm>
          <a:prstGeom prst="rect">
            <a:avLst/>
          </a:prstGeom>
        </p:spPr>
        <p:txBody>
          <a:bodyPr/>
          <a:lstStyle/>
          <a:p>
            <a:pPr marL="412851" indent="-412851" defTabSz="559205">
              <a:spcBef>
                <a:spcPts val="1200"/>
              </a:spcBef>
              <a:defRPr sz="2400">
                <a:solidFill>
                  <a:srgbClr val="EBEBEB"/>
                </a:solidFill>
              </a:defRPr>
            </a:pPr>
            <a:r>
              <a:t>Frequency Distribution of sentiment and emotions in the budget document remains the same.</a:t>
            </a:r>
          </a:p>
          <a:p>
            <a:pPr marL="412851" indent="-412851" defTabSz="559205">
              <a:spcBef>
                <a:spcPts val="1200"/>
              </a:spcBef>
              <a:defRPr sz="2400">
                <a:solidFill>
                  <a:srgbClr val="EBEBEB"/>
                </a:solidFill>
              </a:defRPr>
            </a:pPr>
            <a:r>
              <a:t>In Mecklenburg county it is noticed that the negative sentiment is slightly increased while this is not seen for all the cities.  </a:t>
            </a:r>
          </a:p>
        </p:txBody>
      </p:sp>
      <p:pic>
        <p:nvPicPr>
          <p:cNvPr id="306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41621" y="2438399"/>
            <a:ext cx="6097755" cy="49863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Picture 24" descr="Picture 24"/>
          <p:cNvPicPr>
            <a:picLocks noChangeAspect="1"/>
          </p:cNvPicPr>
          <p:nvPr/>
        </p:nvPicPr>
        <p:blipFill>
          <a:blip r:embed="rId2">
            <a:extLst/>
          </a:blip>
          <a:srcRect l="3613" t="0" r="0" b="0"/>
          <a:stretch>
            <a:fillRect/>
          </a:stretch>
        </p:blipFill>
        <p:spPr>
          <a:xfrm>
            <a:off x="-2" y="4066863"/>
            <a:ext cx="4306150" cy="4467537"/>
          </a:xfrm>
          <a:prstGeom prst="rect">
            <a:avLst/>
          </a:prstGeom>
          <a:ln w="12700">
            <a:miter lim="400000"/>
          </a:ln>
        </p:spPr>
      </p:pic>
      <p:pic>
        <p:nvPicPr>
          <p:cNvPr id="309" name="Picture 26" descr="Picture 26"/>
          <p:cNvPicPr>
            <a:picLocks noChangeAspect="1"/>
          </p:cNvPicPr>
          <p:nvPr/>
        </p:nvPicPr>
        <p:blipFill>
          <a:blip r:embed="rId3">
            <a:extLst/>
          </a:blip>
          <a:srcRect l="35640" t="0" r="0" b="0"/>
          <a:stretch>
            <a:fillRect/>
          </a:stretch>
        </p:blipFill>
        <p:spPr>
          <a:xfrm>
            <a:off x="-1" y="4304369"/>
            <a:ext cx="1623907" cy="2523153"/>
          </a:xfrm>
          <a:prstGeom prst="rect">
            <a:avLst/>
          </a:prstGeom>
          <a:ln w="12700">
            <a:miter lim="400000"/>
          </a:ln>
        </p:spPr>
      </p:pic>
      <p:sp>
        <p:nvSpPr>
          <p:cNvPr id="310" name="Oval 28"/>
          <p:cNvSpPr/>
          <p:nvPr/>
        </p:nvSpPr>
        <p:spPr>
          <a:xfrm>
            <a:off x="9182944" y="3007359"/>
            <a:ext cx="3007365" cy="3007365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311" name="Picture 30" descr="Picture 30"/>
          <p:cNvPicPr>
            <a:picLocks noChangeAspect="1"/>
          </p:cNvPicPr>
          <p:nvPr/>
        </p:nvPicPr>
        <p:blipFill>
          <a:blip r:embed="rId4">
            <a:extLst/>
          </a:blip>
          <a:srcRect l="0" t="28812" r="0" b="0"/>
          <a:stretch>
            <a:fillRect/>
          </a:stretch>
        </p:blipFill>
        <p:spPr>
          <a:xfrm>
            <a:off x="8532703" y="1219199"/>
            <a:ext cx="1710284" cy="1217504"/>
          </a:xfrm>
          <a:prstGeom prst="rect">
            <a:avLst/>
          </a:prstGeom>
          <a:ln w="12700">
            <a:miter lim="400000"/>
          </a:ln>
        </p:spPr>
      </p:pic>
      <p:pic>
        <p:nvPicPr>
          <p:cNvPr id="312" name="Picture 32" descr="Picture 32"/>
          <p:cNvPicPr>
            <a:picLocks noChangeAspect="1"/>
          </p:cNvPicPr>
          <p:nvPr/>
        </p:nvPicPr>
        <p:blipFill>
          <a:blip r:embed="rId5">
            <a:extLst/>
          </a:blip>
          <a:srcRect l="0" t="0" r="0" b="23320"/>
          <a:stretch>
            <a:fillRect/>
          </a:stretch>
        </p:blipFill>
        <p:spPr>
          <a:xfrm>
            <a:off x="9179603" y="7721600"/>
            <a:ext cx="1059986" cy="812801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Rectangle 34"/>
          <p:cNvSpPr/>
          <p:nvPr/>
        </p:nvSpPr>
        <p:spPr>
          <a:xfrm>
            <a:off x="11133666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14" name="Rectangle 36"/>
          <p:cNvSpPr/>
          <p:nvPr/>
        </p:nvSpPr>
        <p:spPr>
          <a:xfrm>
            <a:off x="-3" y="1219193"/>
            <a:ext cx="13004481" cy="504613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15" name="Rectangle 38"/>
          <p:cNvSpPr/>
          <p:nvPr/>
        </p:nvSpPr>
        <p:spPr>
          <a:xfrm>
            <a:off x="11133666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16" name="Freeform 15"/>
          <p:cNvSpPr/>
          <p:nvPr/>
        </p:nvSpPr>
        <p:spPr>
          <a:xfrm>
            <a:off x="9301267" y="5223140"/>
            <a:ext cx="3703535" cy="880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16" fill="norm" stroke="1" extrusionOk="0">
                <a:moveTo>
                  <a:pt x="21589" y="0"/>
                </a:moveTo>
                <a:lnTo>
                  <a:pt x="21600" y="329"/>
                </a:lnTo>
                <a:lnTo>
                  <a:pt x="21600" y="12285"/>
                </a:lnTo>
                <a:lnTo>
                  <a:pt x="20926" y="12744"/>
                </a:lnTo>
                <a:cubicBezTo>
                  <a:pt x="15152" y="16503"/>
                  <a:pt x="3752" y="21600"/>
                  <a:pt x="262" y="21079"/>
                </a:cubicBezTo>
                <a:cubicBezTo>
                  <a:pt x="175" y="20515"/>
                  <a:pt x="87" y="19955"/>
                  <a:pt x="0" y="19391"/>
                </a:cubicBezTo>
                <a:lnTo>
                  <a:pt x="1170" y="18807"/>
                </a:lnTo>
                <a:lnTo>
                  <a:pt x="1767" y="18474"/>
                </a:lnTo>
                <a:lnTo>
                  <a:pt x="2378" y="18136"/>
                </a:lnTo>
                <a:lnTo>
                  <a:pt x="2998" y="17788"/>
                </a:lnTo>
                <a:lnTo>
                  <a:pt x="3620" y="17403"/>
                </a:lnTo>
                <a:lnTo>
                  <a:pt x="4253" y="17008"/>
                </a:lnTo>
                <a:lnTo>
                  <a:pt x="4897" y="16607"/>
                </a:lnTo>
                <a:lnTo>
                  <a:pt x="5549" y="16183"/>
                </a:lnTo>
                <a:lnTo>
                  <a:pt x="6206" y="15715"/>
                </a:lnTo>
                <a:lnTo>
                  <a:pt x="6873" y="15256"/>
                </a:lnTo>
                <a:lnTo>
                  <a:pt x="7544" y="14762"/>
                </a:lnTo>
                <a:lnTo>
                  <a:pt x="8221" y="14240"/>
                </a:lnTo>
                <a:lnTo>
                  <a:pt x="8901" y="13719"/>
                </a:lnTo>
                <a:lnTo>
                  <a:pt x="9587" y="13153"/>
                </a:lnTo>
                <a:lnTo>
                  <a:pt x="10282" y="12584"/>
                </a:lnTo>
                <a:lnTo>
                  <a:pt x="10972" y="11995"/>
                </a:lnTo>
                <a:lnTo>
                  <a:pt x="11669" y="11368"/>
                </a:lnTo>
                <a:lnTo>
                  <a:pt x="12375" y="10712"/>
                </a:lnTo>
                <a:lnTo>
                  <a:pt x="13080" y="10059"/>
                </a:lnTo>
                <a:lnTo>
                  <a:pt x="13783" y="9365"/>
                </a:lnTo>
                <a:lnTo>
                  <a:pt x="14498" y="8627"/>
                </a:lnTo>
                <a:lnTo>
                  <a:pt x="15200" y="7900"/>
                </a:lnTo>
                <a:lnTo>
                  <a:pt x="15914" y="7124"/>
                </a:lnTo>
                <a:lnTo>
                  <a:pt x="16633" y="6326"/>
                </a:lnTo>
                <a:lnTo>
                  <a:pt x="17338" y="5519"/>
                </a:lnTo>
                <a:lnTo>
                  <a:pt x="18050" y="4653"/>
                </a:lnTo>
                <a:lnTo>
                  <a:pt x="18761" y="3766"/>
                </a:lnTo>
                <a:lnTo>
                  <a:pt x="19472" y="2880"/>
                </a:lnTo>
                <a:lnTo>
                  <a:pt x="20178" y="1935"/>
                </a:lnTo>
                <a:lnTo>
                  <a:pt x="20884" y="977"/>
                </a:lnTo>
                <a:lnTo>
                  <a:pt x="21589" y="0"/>
                </a:lnTo>
                <a:close/>
              </a:path>
            </a:pathLst>
          </a:custGeom>
          <a:solidFill>
            <a:srgbClr val="1E5155">
              <a:alpha val="2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317" name="Picture 4" descr="Picture 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704748" y="2074454"/>
            <a:ext cx="3733935" cy="3334536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Title 1"/>
          <p:cNvSpPr txBox="1"/>
          <p:nvPr>
            <p:ph type="title"/>
          </p:nvPr>
        </p:nvSpPr>
        <p:spPr>
          <a:xfrm>
            <a:off x="677819" y="6397166"/>
            <a:ext cx="9968171" cy="919258"/>
          </a:xfrm>
          <a:prstGeom prst="rect">
            <a:avLst/>
          </a:prstGeom>
        </p:spPr>
        <p:txBody>
          <a:bodyPr anchor="b"/>
          <a:lstStyle>
            <a:lvl1pPr defTabSz="507187">
              <a:lnSpc>
                <a:spcPct val="90000"/>
              </a:lnSpc>
              <a:defRPr sz="2800"/>
            </a:lvl1pPr>
          </a:lstStyle>
          <a:p>
            <a:pPr/>
            <a:r>
              <a:t>Sentiment and emotion distribution with respect to page number</a:t>
            </a:r>
          </a:p>
        </p:txBody>
      </p:sp>
      <p:pic>
        <p:nvPicPr>
          <p:cNvPr id="319" name="Content Placeholder 3" descr="Content Placeholder 3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686777" y="1897688"/>
            <a:ext cx="3951338" cy="35113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Picture 24" descr="Picture 24"/>
          <p:cNvPicPr>
            <a:picLocks noChangeAspect="1"/>
          </p:cNvPicPr>
          <p:nvPr/>
        </p:nvPicPr>
        <p:blipFill>
          <a:blip r:embed="rId2">
            <a:extLst/>
          </a:blip>
          <a:srcRect l="3613" t="0" r="0" b="0"/>
          <a:stretch>
            <a:fillRect/>
          </a:stretch>
        </p:blipFill>
        <p:spPr>
          <a:xfrm>
            <a:off x="-2" y="4066863"/>
            <a:ext cx="4306150" cy="4467537"/>
          </a:xfrm>
          <a:prstGeom prst="rect">
            <a:avLst/>
          </a:prstGeom>
          <a:ln w="12700">
            <a:miter lim="400000"/>
          </a:ln>
        </p:spPr>
      </p:pic>
      <p:pic>
        <p:nvPicPr>
          <p:cNvPr id="322" name="Picture 26" descr="Picture 26"/>
          <p:cNvPicPr>
            <a:picLocks noChangeAspect="1"/>
          </p:cNvPicPr>
          <p:nvPr/>
        </p:nvPicPr>
        <p:blipFill>
          <a:blip r:embed="rId3">
            <a:extLst/>
          </a:blip>
          <a:srcRect l="35640" t="0" r="0" b="0"/>
          <a:stretch>
            <a:fillRect/>
          </a:stretch>
        </p:blipFill>
        <p:spPr>
          <a:xfrm>
            <a:off x="-1" y="4304369"/>
            <a:ext cx="1623907" cy="2523153"/>
          </a:xfrm>
          <a:prstGeom prst="rect">
            <a:avLst/>
          </a:prstGeom>
          <a:ln w="12700">
            <a:miter lim="400000"/>
          </a:ln>
        </p:spPr>
      </p:pic>
      <p:sp>
        <p:nvSpPr>
          <p:cNvPr id="323" name="Oval 28"/>
          <p:cNvSpPr/>
          <p:nvPr/>
        </p:nvSpPr>
        <p:spPr>
          <a:xfrm>
            <a:off x="9182944" y="3007359"/>
            <a:ext cx="3007365" cy="3007365"/>
          </a:xfrm>
          <a:prstGeom prst="ellipse">
            <a:avLst/>
          </a:prstGeom>
          <a:gradFill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pic>
        <p:nvPicPr>
          <p:cNvPr id="324" name="Picture 30" descr="Picture 30"/>
          <p:cNvPicPr>
            <a:picLocks noChangeAspect="1"/>
          </p:cNvPicPr>
          <p:nvPr/>
        </p:nvPicPr>
        <p:blipFill>
          <a:blip r:embed="rId4">
            <a:extLst/>
          </a:blip>
          <a:srcRect l="0" t="28812" r="0" b="0"/>
          <a:stretch>
            <a:fillRect/>
          </a:stretch>
        </p:blipFill>
        <p:spPr>
          <a:xfrm>
            <a:off x="8532703" y="1219199"/>
            <a:ext cx="1710284" cy="1217504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Picture 32" descr="Picture 32"/>
          <p:cNvPicPr>
            <a:picLocks noChangeAspect="1"/>
          </p:cNvPicPr>
          <p:nvPr/>
        </p:nvPicPr>
        <p:blipFill>
          <a:blip r:embed="rId5">
            <a:extLst/>
          </a:blip>
          <a:srcRect l="0" t="0" r="0" b="23320"/>
          <a:stretch>
            <a:fillRect/>
          </a:stretch>
        </p:blipFill>
        <p:spPr>
          <a:xfrm>
            <a:off x="9179603" y="7721600"/>
            <a:ext cx="1059986" cy="812801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Rectangle 34"/>
          <p:cNvSpPr/>
          <p:nvPr/>
        </p:nvSpPr>
        <p:spPr>
          <a:xfrm>
            <a:off x="11133666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27" name="Rectangle 36"/>
          <p:cNvSpPr/>
          <p:nvPr/>
        </p:nvSpPr>
        <p:spPr>
          <a:xfrm>
            <a:off x="-3" y="1219193"/>
            <a:ext cx="13004481" cy="504613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28" name="Rectangle 38"/>
          <p:cNvSpPr/>
          <p:nvPr/>
        </p:nvSpPr>
        <p:spPr>
          <a:xfrm>
            <a:off x="11133666" y="1219197"/>
            <a:ext cx="731523" cy="1219204"/>
          </a:xfrm>
          <a:prstGeom prst="rect">
            <a:avLst/>
          </a:prstGeom>
          <a:solidFill>
            <a:srgbClr val="B01513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50800" tIns="50800" rIns="50800" bIns="50800"/>
          <a:lstStyle/>
          <a:p>
            <a:pPr algn="l"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29" name="Freeform 15"/>
          <p:cNvSpPr/>
          <p:nvPr/>
        </p:nvSpPr>
        <p:spPr>
          <a:xfrm>
            <a:off x="9301267" y="5223140"/>
            <a:ext cx="3703535" cy="880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16" fill="norm" stroke="1" extrusionOk="0">
                <a:moveTo>
                  <a:pt x="21589" y="0"/>
                </a:moveTo>
                <a:lnTo>
                  <a:pt x="21600" y="329"/>
                </a:lnTo>
                <a:lnTo>
                  <a:pt x="21600" y="12285"/>
                </a:lnTo>
                <a:lnTo>
                  <a:pt x="20926" y="12744"/>
                </a:lnTo>
                <a:cubicBezTo>
                  <a:pt x="15152" y="16503"/>
                  <a:pt x="3752" y="21600"/>
                  <a:pt x="262" y="21079"/>
                </a:cubicBezTo>
                <a:cubicBezTo>
                  <a:pt x="175" y="20515"/>
                  <a:pt x="87" y="19955"/>
                  <a:pt x="0" y="19391"/>
                </a:cubicBezTo>
                <a:lnTo>
                  <a:pt x="1170" y="18807"/>
                </a:lnTo>
                <a:lnTo>
                  <a:pt x="1767" y="18474"/>
                </a:lnTo>
                <a:lnTo>
                  <a:pt x="2378" y="18136"/>
                </a:lnTo>
                <a:lnTo>
                  <a:pt x="2998" y="17788"/>
                </a:lnTo>
                <a:lnTo>
                  <a:pt x="3620" y="17403"/>
                </a:lnTo>
                <a:lnTo>
                  <a:pt x="4253" y="17008"/>
                </a:lnTo>
                <a:lnTo>
                  <a:pt x="4897" y="16607"/>
                </a:lnTo>
                <a:lnTo>
                  <a:pt x="5549" y="16183"/>
                </a:lnTo>
                <a:lnTo>
                  <a:pt x="6206" y="15715"/>
                </a:lnTo>
                <a:lnTo>
                  <a:pt x="6873" y="15256"/>
                </a:lnTo>
                <a:lnTo>
                  <a:pt x="7544" y="14762"/>
                </a:lnTo>
                <a:lnTo>
                  <a:pt x="8221" y="14240"/>
                </a:lnTo>
                <a:lnTo>
                  <a:pt x="8901" y="13719"/>
                </a:lnTo>
                <a:lnTo>
                  <a:pt x="9587" y="13153"/>
                </a:lnTo>
                <a:lnTo>
                  <a:pt x="10282" y="12584"/>
                </a:lnTo>
                <a:lnTo>
                  <a:pt x="10972" y="11995"/>
                </a:lnTo>
                <a:lnTo>
                  <a:pt x="11669" y="11368"/>
                </a:lnTo>
                <a:lnTo>
                  <a:pt x="12375" y="10712"/>
                </a:lnTo>
                <a:lnTo>
                  <a:pt x="13080" y="10059"/>
                </a:lnTo>
                <a:lnTo>
                  <a:pt x="13783" y="9365"/>
                </a:lnTo>
                <a:lnTo>
                  <a:pt x="14498" y="8627"/>
                </a:lnTo>
                <a:lnTo>
                  <a:pt x="15200" y="7900"/>
                </a:lnTo>
                <a:lnTo>
                  <a:pt x="15914" y="7124"/>
                </a:lnTo>
                <a:lnTo>
                  <a:pt x="16633" y="6326"/>
                </a:lnTo>
                <a:lnTo>
                  <a:pt x="17338" y="5519"/>
                </a:lnTo>
                <a:lnTo>
                  <a:pt x="18050" y="4653"/>
                </a:lnTo>
                <a:lnTo>
                  <a:pt x="18761" y="3766"/>
                </a:lnTo>
                <a:lnTo>
                  <a:pt x="19472" y="2880"/>
                </a:lnTo>
                <a:lnTo>
                  <a:pt x="20178" y="1935"/>
                </a:lnTo>
                <a:lnTo>
                  <a:pt x="20884" y="977"/>
                </a:lnTo>
                <a:lnTo>
                  <a:pt x="21589" y="0"/>
                </a:lnTo>
                <a:close/>
              </a:path>
            </a:pathLst>
          </a:custGeom>
          <a:solidFill>
            <a:srgbClr val="1E5155">
              <a:alpha val="2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50240"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pPr>
          </a:p>
        </p:txBody>
      </p:sp>
      <p:sp>
        <p:nvSpPr>
          <p:cNvPr id="330" name="Title 1"/>
          <p:cNvSpPr txBox="1"/>
          <p:nvPr>
            <p:ph type="title"/>
          </p:nvPr>
        </p:nvSpPr>
        <p:spPr>
          <a:xfrm>
            <a:off x="811950" y="7221921"/>
            <a:ext cx="9968171" cy="919258"/>
          </a:xfrm>
          <a:prstGeom prst="rect">
            <a:avLst/>
          </a:prstGeom>
        </p:spPr>
        <p:txBody>
          <a:bodyPr anchor="b"/>
          <a:lstStyle>
            <a:lvl1pPr defTabSz="617727">
              <a:lnSpc>
                <a:spcPct val="90000"/>
              </a:lnSpc>
              <a:defRPr sz="3400"/>
            </a:lvl1pPr>
          </a:lstStyle>
          <a:p>
            <a:pPr/>
            <a:r>
              <a:t>Charlotte city  negative words (2008 and 2020)</a:t>
            </a:r>
          </a:p>
        </p:txBody>
      </p:sp>
      <p:sp>
        <p:nvSpPr>
          <p:cNvPr id="331" name="Content Placeholder 5"/>
          <p:cNvSpPr txBox="1"/>
          <p:nvPr>
            <p:ph type="body" sz="quarter" idx="1"/>
          </p:nvPr>
        </p:nvSpPr>
        <p:spPr>
          <a:xfrm rot="10800000">
            <a:off x="644603" y="1158459"/>
            <a:ext cx="10042025" cy="48770"/>
          </a:xfrm>
          <a:prstGeom prst="rect">
            <a:avLst/>
          </a:prstGeom>
        </p:spPr>
        <p:txBody>
          <a:bodyPr/>
          <a:lstStyle/>
          <a:p>
            <a:pPr marL="0" indent="0" defTabSz="260095">
              <a:lnSpc>
                <a:spcPct val="64000"/>
              </a:lnSpc>
              <a:spcBef>
                <a:spcPts val="500"/>
              </a:spcBef>
              <a:buSzTx/>
              <a:buNone/>
              <a:defRPr sz="100"/>
            </a:pPr>
          </a:p>
        </p:txBody>
      </p:sp>
      <p:pic>
        <p:nvPicPr>
          <p:cNvPr id="332" name="Picture 6" descr="Picture 6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324607" y="1922510"/>
            <a:ext cx="4196082" cy="35255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33" name="Picture 9" descr="Picture 9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6441545" y="1671039"/>
            <a:ext cx="4632963" cy="4165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Title 1"/>
          <p:cNvSpPr txBox="1"/>
          <p:nvPr>
            <p:ph type="title"/>
          </p:nvPr>
        </p:nvSpPr>
        <p:spPr>
          <a:xfrm>
            <a:off x="689183" y="1702098"/>
            <a:ext cx="10031708" cy="1493902"/>
          </a:xfrm>
          <a:prstGeom prst="rect">
            <a:avLst/>
          </a:prstGeom>
        </p:spPr>
        <p:txBody>
          <a:bodyPr/>
          <a:lstStyle/>
          <a:p>
            <a:pPr/>
            <a:r>
              <a:t>Machine Learning</a:t>
            </a:r>
          </a:p>
        </p:txBody>
      </p:sp>
      <p:sp>
        <p:nvSpPr>
          <p:cNvPr id="336" name="Content Placeholder 2"/>
          <p:cNvSpPr txBox="1"/>
          <p:nvPr>
            <p:ph type="body" sz="half" idx="1"/>
          </p:nvPr>
        </p:nvSpPr>
        <p:spPr>
          <a:xfrm>
            <a:off x="1176863" y="3408979"/>
            <a:ext cx="9542983" cy="4475183"/>
          </a:xfrm>
          <a:prstGeom prst="rect">
            <a:avLst/>
          </a:prstGeom>
        </p:spPr>
        <p:txBody>
          <a:bodyPr/>
          <a:lstStyle/>
          <a:p>
            <a:pPr/>
            <a:r>
              <a:t>Sample data </a:t>
            </a:r>
          </a:p>
        </p:txBody>
      </p:sp>
      <p:pic>
        <p:nvPicPr>
          <p:cNvPr id="337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00552" y="4126395"/>
            <a:ext cx="7982951" cy="39251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itle 1"/>
          <p:cNvSpPr txBox="1"/>
          <p:nvPr>
            <p:ph type="title"/>
          </p:nvPr>
        </p:nvSpPr>
        <p:spPr>
          <a:xfrm>
            <a:off x="689183" y="1702098"/>
            <a:ext cx="10031708" cy="1493902"/>
          </a:xfrm>
          <a:prstGeom prst="rect">
            <a:avLst/>
          </a:prstGeom>
        </p:spPr>
        <p:txBody>
          <a:bodyPr/>
          <a:lstStyle>
            <a:lvl1pPr defTabSz="578712">
              <a:defRPr sz="5100"/>
            </a:lvl1pPr>
          </a:lstStyle>
          <a:p>
            <a:pPr/>
            <a:r>
              <a:t>Machine learning</a:t>
            </a:r>
          </a:p>
        </p:txBody>
      </p:sp>
      <p:sp>
        <p:nvSpPr>
          <p:cNvPr id="340" name="Content Placeholder 2"/>
          <p:cNvSpPr txBox="1"/>
          <p:nvPr>
            <p:ph type="body" sz="half" idx="1"/>
          </p:nvPr>
        </p:nvSpPr>
        <p:spPr>
          <a:xfrm>
            <a:off x="1176863" y="3408979"/>
            <a:ext cx="9542983" cy="4475183"/>
          </a:xfrm>
          <a:prstGeom prst="rect">
            <a:avLst/>
          </a:prstGeom>
        </p:spPr>
        <p:txBody>
          <a:bodyPr/>
          <a:lstStyle/>
          <a:p>
            <a:pPr/>
            <a:r>
              <a:t>Split the data in 70/30 for creating train/test dataset.</a:t>
            </a:r>
          </a:p>
          <a:p>
            <a:pPr/>
            <a:r>
              <a:t>TF-IDF was used on training data. This vectorizer breaks text into single words and bi grams and create TF-IDF representation to create feature vectors.</a:t>
            </a:r>
          </a:p>
          <a:p>
            <a:pPr/>
            <a:r>
              <a:t>X -&gt; Vectorized text</a:t>
            </a:r>
          </a:p>
          <a:p>
            <a:pPr/>
            <a:r>
              <a:t>Y-&gt; (positive, negative)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itle 1"/>
          <p:cNvSpPr txBox="1"/>
          <p:nvPr>
            <p:ph type="title"/>
          </p:nvPr>
        </p:nvSpPr>
        <p:spPr>
          <a:xfrm>
            <a:off x="689183" y="1702098"/>
            <a:ext cx="10031708" cy="1493902"/>
          </a:xfrm>
          <a:prstGeom prst="rect">
            <a:avLst/>
          </a:prstGeom>
        </p:spPr>
        <p:txBody>
          <a:bodyPr/>
          <a:lstStyle/>
          <a:p>
            <a:pPr/>
            <a:r>
              <a:t>Machine Learning</a:t>
            </a:r>
          </a:p>
        </p:txBody>
      </p:sp>
      <p:sp>
        <p:nvSpPr>
          <p:cNvPr id="343" name="Content Placeholder 2"/>
          <p:cNvSpPr txBox="1"/>
          <p:nvPr>
            <p:ph type="body" sz="half" idx="1"/>
          </p:nvPr>
        </p:nvSpPr>
        <p:spPr>
          <a:xfrm>
            <a:off x="1176863" y="3408979"/>
            <a:ext cx="9542983" cy="4475183"/>
          </a:xfrm>
          <a:prstGeom prst="rect">
            <a:avLst/>
          </a:prstGeom>
        </p:spPr>
        <p:txBody>
          <a:bodyPr/>
          <a:lstStyle/>
          <a:p>
            <a:pPr/>
            <a:r>
              <a:t>Results </a:t>
            </a:r>
          </a:p>
        </p:txBody>
      </p:sp>
      <p:pic>
        <p:nvPicPr>
          <p:cNvPr id="34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49096" y="4654162"/>
            <a:ext cx="4509278" cy="24737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fMRI (StarPlus ) 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Topic Modeling</a:t>
            </a:r>
          </a:p>
        </p:txBody>
      </p:sp>
      <p:sp>
        <p:nvSpPr>
          <p:cNvPr id="347" name="What is fMRI?…"/>
          <p:cNvSpPr txBox="1"/>
          <p:nvPr>
            <p:ph type="body" idx="1"/>
          </p:nvPr>
        </p:nvSpPr>
        <p:spPr>
          <a:xfrm>
            <a:off x="583608" y="2178049"/>
            <a:ext cx="11525471" cy="6775451"/>
          </a:xfrm>
          <a:prstGeom prst="rect">
            <a:avLst/>
          </a:prstGeom>
        </p:spPr>
        <p:txBody>
          <a:bodyPr/>
          <a:lstStyle/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</p:txBody>
      </p:sp>
      <p:pic>
        <p:nvPicPr>
          <p:cNvPr id="348" name="combined_data_topicss.png" descr="combined_data_topic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8743" y="2526989"/>
            <a:ext cx="10063903" cy="63292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fMRI (StarPlus ) 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Goals </a:t>
            </a:r>
            <a:r>
              <a:rPr sz="6000"/>
              <a:t>(Questions Formulated)</a:t>
            </a:r>
          </a:p>
        </p:txBody>
      </p:sp>
      <p:sp>
        <p:nvSpPr>
          <p:cNvPr id="207" name="What is fMRI?…"/>
          <p:cNvSpPr txBox="1"/>
          <p:nvPr>
            <p:ph type="body" idx="1"/>
          </p:nvPr>
        </p:nvSpPr>
        <p:spPr>
          <a:xfrm>
            <a:off x="583608" y="2178049"/>
            <a:ext cx="11525471" cy="6775451"/>
          </a:xfrm>
          <a:prstGeom prst="rect">
            <a:avLst/>
          </a:prstGeom>
        </p:spPr>
        <p:txBody>
          <a:bodyPr/>
          <a:lstStyle/>
          <a:p>
            <a:pPr marL="0" indent="0" defTabSz="436337">
              <a:spcBef>
                <a:spcPts val="1300"/>
              </a:spcBef>
              <a:buSzTx/>
              <a:buNone/>
              <a:defRPr sz="2000"/>
            </a:pPr>
          </a:p>
          <a:p>
            <a:pPr marL="274450" indent="-274450" defTabSz="436337">
              <a:spcBef>
                <a:spcPts val="1300"/>
              </a:spcBef>
              <a:defRPr sz="2000"/>
            </a:pPr>
          </a:p>
          <a:p>
            <a:pPr marL="274450" indent="-274450" defTabSz="436337">
              <a:spcBef>
                <a:spcPts val="1300"/>
              </a:spcBef>
              <a:defRPr sz="2200"/>
            </a:pPr>
            <a:r>
              <a:t>What are the properties of the budget text data ?</a:t>
            </a:r>
          </a:p>
          <a:p>
            <a:pPr marL="274450" indent="-274450" defTabSz="436337">
              <a:spcBef>
                <a:spcPts val="1300"/>
              </a:spcBef>
              <a:defRPr sz="2200"/>
            </a:pPr>
            <a:r>
              <a:t>Are there any intrusive structures and patterns in the budget texts from all the counties ?</a:t>
            </a:r>
          </a:p>
          <a:p>
            <a:pPr marL="274450" indent="-274450" defTabSz="436337">
              <a:spcBef>
                <a:spcPts val="1300"/>
              </a:spcBef>
              <a:defRPr sz="2200"/>
            </a:pPr>
            <a:r>
              <a:t>Does the topics change over the years (2008, 2029) ?</a:t>
            </a:r>
          </a:p>
          <a:p>
            <a:pPr marL="274450" indent="-274450" defTabSz="436337">
              <a:spcBef>
                <a:spcPts val="1300"/>
              </a:spcBef>
              <a:defRPr sz="2200"/>
            </a:pPr>
            <a:r>
              <a:t>Does different sections of budget text data have any common relation between them ?</a:t>
            </a:r>
          </a:p>
          <a:p>
            <a:pPr marL="274450" indent="-274450" defTabSz="436337">
              <a:spcBef>
                <a:spcPts val="1300"/>
              </a:spcBef>
              <a:defRPr sz="2200"/>
            </a:pPr>
            <a:r>
              <a:t>Does general funds section of Guilford county, Durham County and Charlotte City give similar sentiments or they are different ?</a:t>
            </a:r>
          </a:p>
          <a:p>
            <a:pPr marL="274450" indent="-274450" defTabSz="436337">
              <a:spcBef>
                <a:spcPts val="1300"/>
              </a:spcBef>
              <a:defRPr sz="2200"/>
            </a:pPr>
            <a:r>
              <a:t>How can we visualize the topics and emotions between 2008 and 2019 with proper analytics ?</a:t>
            </a:r>
          </a:p>
          <a:p>
            <a:pPr marL="274450" indent="-274450" defTabSz="436337">
              <a:spcBef>
                <a:spcPts val="1300"/>
              </a:spcBef>
              <a:defRPr sz="2200"/>
            </a:pPr>
            <a:r>
              <a:t>Does a topic model for one year can identify the latent semantic structure that persists over time in this budget text domain ?</a:t>
            </a:r>
          </a:p>
          <a:p>
            <a:pPr marL="274450" indent="-274450" defTabSz="436337">
              <a:spcBef>
                <a:spcPts val="1300"/>
              </a:spcBef>
              <a:defRPr sz="2200"/>
            </a:pPr>
            <a:r>
              <a:t>Can we formulate a next word recommender from our analysis 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fMRI (StarPlus ) 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Topic Modeling</a:t>
            </a:r>
          </a:p>
        </p:txBody>
      </p:sp>
      <p:sp>
        <p:nvSpPr>
          <p:cNvPr id="351" name="What is fMRI?…"/>
          <p:cNvSpPr txBox="1"/>
          <p:nvPr>
            <p:ph type="body" idx="1"/>
          </p:nvPr>
        </p:nvSpPr>
        <p:spPr>
          <a:xfrm>
            <a:off x="583608" y="2178049"/>
            <a:ext cx="11525471" cy="6775451"/>
          </a:xfrm>
          <a:prstGeom prst="rect">
            <a:avLst/>
          </a:prstGeom>
        </p:spPr>
        <p:txBody>
          <a:bodyPr/>
          <a:lstStyle/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</p:txBody>
      </p:sp>
      <p:pic>
        <p:nvPicPr>
          <p:cNvPr id="352" name="combined_data_topics_visualization.png" descr="combined_data_topics_visualiza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2652" y="3344705"/>
            <a:ext cx="5400322" cy="4861922"/>
          </a:xfrm>
          <a:prstGeom prst="rect">
            <a:avLst/>
          </a:prstGeom>
          <a:ln w="12700">
            <a:miter lim="400000"/>
          </a:ln>
        </p:spPr>
      </p:pic>
      <p:pic>
        <p:nvPicPr>
          <p:cNvPr id="353" name="Screen Shot 2019-10-31 at 12.28.37.png" descr="Screen Shot 2019-10-31 at 12.28.3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85379" y="3702050"/>
            <a:ext cx="8231105" cy="3795615"/>
          </a:xfrm>
          <a:prstGeom prst="rect">
            <a:avLst/>
          </a:prstGeom>
          <a:ln w="12700">
            <a:miter lim="400000"/>
          </a:ln>
        </p:spPr>
      </p:pic>
      <p:pic>
        <p:nvPicPr>
          <p:cNvPr id="354" name="Screen Shot 2019-10-31 at 12.29.26.png" descr="Screen Shot 2019-10-31 at 12.29.2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967116" y="7866360"/>
            <a:ext cx="5118102" cy="685803"/>
          </a:xfrm>
          <a:prstGeom prst="rect">
            <a:avLst/>
          </a:prstGeom>
          <a:ln w="12700">
            <a:miter lim="400000"/>
          </a:ln>
        </p:spPr>
      </p:pic>
      <p:sp>
        <p:nvSpPr>
          <p:cNvPr id="355" name="Label: Property Maintenance and Security"/>
          <p:cNvSpPr txBox="1"/>
          <p:nvPr/>
        </p:nvSpPr>
        <p:spPr>
          <a:xfrm>
            <a:off x="-902466" y="5426073"/>
            <a:ext cx="540032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1A71A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Label: Property Maintenance and Security</a:t>
            </a:r>
          </a:p>
        </p:txBody>
      </p:sp>
      <p:sp>
        <p:nvSpPr>
          <p:cNvPr id="356" name="Label: Grant for Work or Program"/>
          <p:cNvSpPr txBox="1"/>
          <p:nvPr/>
        </p:nvSpPr>
        <p:spPr>
          <a:xfrm>
            <a:off x="2906314" y="5460157"/>
            <a:ext cx="391747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chemeClr val="accent4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Label: Grant for Work or Program</a:t>
            </a:r>
          </a:p>
        </p:txBody>
      </p:sp>
      <p:sp>
        <p:nvSpPr>
          <p:cNvPr id="357" name="Label: State Fire Fund"/>
          <p:cNvSpPr txBox="1"/>
          <p:nvPr/>
        </p:nvSpPr>
        <p:spPr>
          <a:xfrm>
            <a:off x="75407" y="8332892"/>
            <a:ext cx="3917474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3DCB48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Label: State Fire Fund</a:t>
            </a:r>
          </a:p>
        </p:txBody>
      </p:sp>
      <p:sp>
        <p:nvSpPr>
          <p:cNvPr id="358" name="Label: Government Fiscal Year"/>
          <p:cNvSpPr txBox="1"/>
          <p:nvPr/>
        </p:nvSpPr>
        <p:spPr>
          <a:xfrm>
            <a:off x="2810857" y="8332892"/>
            <a:ext cx="391747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CB304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Label: Government Fiscal Year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fMRI (StarPlus ) 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Topic Modeling Comparison</a:t>
            </a:r>
          </a:p>
        </p:txBody>
      </p:sp>
      <p:sp>
        <p:nvSpPr>
          <p:cNvPr id="361" name="What is fMRI?…"/>
          <p:cNvSpPr txBox="1"/>
          <p:nvPr>
            <p:ph type="body" idx="1"/>
          </p:nvPr>
        </p:nvSpPr>
        <p:spPr>
          <a:xfrm>
            <a:off x="-277557" y="2178050"/>
            <a:ext cx="11525476" cy="6775451"/>
          </a:xfrm>
          <a:prstGeom prst="rect">
            <a:avLst/>
          </a:prstGeom>
        </p:spPr>
        <p:txBody>
          <a:bodyPr/>
          <a:lstStyle/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</p:txBody>
      </p:sp>
      <p:pic>
        <p:nvPicPr>
          <p:cNvPr id="362" name="Screen Shot 2019-10-31 at 12.30.41.png" descr="Screen Shot 2019-10-31 at 12.30.4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93709" y="2990850"/>
            <a:ext cx="6552366" cy="4902200"/>
          </a:xfrm>
          <a:prstGeom prst="rect">
            <a:avLst/>
          </a:prstGeom>
          <a:ln w="12700">
            <a:miter lim="400000"/>
          </a:ln>
        </p:spPr>
      </p:pic>
      <p:sp>
        <p:nvSpPr>
          <p:cNvPr id="363" name="2008"/>
          <p:cNvSpPr txBox="1"/>
          <p:nvPr/>
        </p:nvSpPr>
        <p:spPr>
          <a:xfrm>
            <a:off x="10017817" y="8294644"/>
            <a:ext cx="79236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2008</a:t>
            </a:r>
          </a:p>
        </p:txBody>
      </p:sp>
      <p:sp>
        <p:nvSpPr>
          <p:cNvPr id="364" name="2019"/>
          <p:cNvSpPr txBox="1"/>
          <p:nvPr/>
        </p:nvSpPr>
        <p:spPr>
          <a:xfrm>
            <a:off x="2321617" y="8294644"/>
            <a:ext cx="79236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2019</a:t>
            </a:r>
          </a:p>
        </p:txBody>
      </p:sp>
      <p:pic>
        <p:nvPicPr>
          <p:cNvPr id="365" name="Screen Shot 2019-10-31 at 12.55.50.png" descr="Screen Shot 2019-10-31 at 12.55.5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2503" y="3065838"/>
            <a:ext cx="5676755" cy="410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Label: Capital Funding for Education"/>
          <p:cNvSpPr txBox="1"/>
          <p:nvPr/>
        </p:nvSpPr>
        <p:spPr>
          <a:xfrm>
            <a:off x="-914947" y="4926850"/>
            <a:ext cx="540032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1A71A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                            Label: Capital Funding for Education</a:t>
            </a:r>
          </a:p>
        </p:txBody>
      </p:sp>
      <p:sp>
        <p:nvSpPr>
          <p:cNvPr id="367" name="Label: Fire Fund Program"/>
          <p:cNvSpPr txBox="1"/>
          <p:nvPr/>
        </p:nvSpPr>
        <p:spPr>
          <a:xfrm>
            <a:off x="1758096" y="4926850"/>
            <a:ext cx="540032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F8818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                                        Label: Fire Fund Program</a:t>
            </a:r>
          </a:p>
        </p:txBody>
      </p:sp>
      <p:sp>
        <p:nvSpPr>
          <p:cNvPr id="368" name="Label: Fiscal Year Planning"/>
          <p:cNvSpPr txBox="1"/>
          <p:nvPr/>
        </p:nvSpPr>
        <p:spPr>
          <a:xfrm>
            <a:off x="-648466" y="7163072"/>
            <a:ext cx="540032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3FAF1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Label: Fiscal Year Planning</a:t>
            </a:r>
          </a:p>
        </p:txBody>
      </p:sp>
      <p:sp>
        <p:nvSpPr>
          <p:cNvPr id="369" name="Label: Community Construction"/>
          <p:cNvSpPr txBox="1"/>
          <p:nvPr/>
        </p:nvSpPr>
        <p:spPr>
          <a:xfrm>
            <a:off x="2398995" y="7163072"/>
            <a:ext cx="5400327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F2E3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Label: Community Construction</a:t>
            </a:r>
          </a:p>
        </p:txBody>
      </p:sp>
      <p:sp>
        <p:nvSpPr>
          <p:cNvPr id="370" name="Label: Increase risk in project, department"/>
          <p:cNvSpPr txBox="1"/>
          <p:nvPr/>
        </p:nvSpPr>
        <p:spPr>
          <a:xfrm>
            <a:off x="5321655" y="5016500"/>
            <a:ext cx="540032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3059A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Label: Increase risk in project, department</a:t>
            </a:r>
          </a:p>
        </p:txBody>
      </p:sp>
      <p:sp>
        <p:nvSpPr>
          <p:cNvPr id="371" name="Label: Student Tax"/>
          <p:cNvSpPr txBox="1"/>
          <p:nvPr/>
        </p:nvSpPr>
        <p:spPr>
          <a:xfrm>
            <a:off x="7426489" y="4979172"/>
            <a:ext cx="540032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F8818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                                        Label: Student Tax</a:t>
            </a:r>
          </a:p>
        </p:txBody>
      </p:sp>
      <p:sp>
        <p:nvSpPr>
          <p:cNvPr id="372" name="Label: Financial Indicators"/>
          <p:cNvSpPr txBox="1"/>
          <p:nvPr/>
        </p:nvSpPr>
        <p:spPr>
          <a:xfrm>
            <a:off x="8416845" y="7664491"/>
            <a:ext cx="540032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F2E3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Label: Financial Indicators</a:t>
            </a:r>
          </a:p>
        </p:txBody>
      </p:sp>
      <p:sp>
        <p:nvSpPr>
          <p:cNvPr id="373" name="Label: Economic Expenditure"/>
          <p:cNvSpPr txBox="1"/>
          <p:nvPr/>
        </p:nvSpPr>
        <p:spPr>
          <a:xfrm>
            <a:off x="5668917" y="7464800"/>
            <a:ext cx="5400325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3FAF1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Label: Economic Expenditure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fMRI (StarPlus ) 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Topic Modeling Comparison</a:t>
            </a:r>
          </a:p>
        </p:txBody>
      </p:sp>
      <p:sp>
        <p:nvSpPr>
          <p:cNvPr id="376" name="2008"/>
          <p:cNvSpPr txBox="1"/>
          <p:nvPr/>
        </p:nvSpPr>
        <p:spPr>
          <a:xfrm>
            <a:off x="9946860" y="7622082"/>
            <a:ext cx="79236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2008</a:t>
            </a:r>
          </a:p>
        </p:txBody>
      </p:sp>
      <p:sp>
        <p:nvSpPr>
          <p:cNvPr id="377" name="2019"/>
          <p:cNvSpPr txBox="1"/>
          <p:nvPr/>
        </p:nvSpPr>
        <p:spPr>
          <a:xfrm>
            <a:off x="2207317" y="7778749"/>
            <a:ext cx="79236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2019</a:t>
            </a:r>
          </a:p>
        </p:txBody>
      </p:sp>
      <p:pic>
        <p:nvPicPr>
          <p:cNvPr id="378" name="Screen Shot 2019-10-31 at 12.33.21.png" descr="Screen Shot 2019-10-31 at 12.33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56400" y="3702050"/>
            <a:ext cx="6324600" cy="345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79" name="Screen Shot 2019-10-31 at 12.34.13.png" descr="Screen Shot 2019-10-31 at 12.34.1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55243" y="3616090"/>
            <a:ext cx="6797997" cy="3626322"/>
          </a:xfrm>
          <a:prstGeom prst="rect">
            <a:avLst/>
          </a:prstGeom>
          <a:ln w="12700">
            <a:miter lim="400000"/>
          </a:ln>
        </p:spPr>
      </p:pic>
      <p:pic>
        <p:nvPicPr>
          <p:cNvPr id="380" name="Screen Shot 2019-10-31 at 12.34.42.png" descr="Screen Shot 2019-10-31 at 12.34.4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6011" y="7152182"/>
            <a:ext cx="5448304" cy="431803"/>
          </a:xfrm>
          <a:prstGeom prst="rect">
            <a:avLst/>
          </a:prstGeom>
          <a:ln w="12700">
            <a:miter lim="400000"/>
          </a:ln>
        </p:spPr>
      </p:pic>
      <p:pic>
        <p:nvPicPr>
          <p:cNvPr id="381" name="Screen Shot 2019-10-31 at 12.35.14.png" descr="Screen Shot 2019-10-31 at 12.35.14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215789" y="7222032"/>
            <a:ext cx="4254504" cy="2921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fMRI (StarPlus ) 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Topic Modeling</a:t>
            </a:r>
          </a:p>
        </p:txBody>
      </p:sp>
      <p:sp>
        <p:nvSpPr>
          <p:cNvPr id="384" name="What is fMRI?…"/>
          <p:cNvSpPr txBox="1"/>
          <p:nvPr>
            <p:ph type="body" idx="1"/>
          </p:nvPr>
        </p:nvSpPr>
        <p:spPr>
          <a:xfrm>
            <a:off x="583608" y="2178049"/>
            <a:ext cx="11525471" cy="6775451"/>
          </a:xfrm>
          <a:prstGeom prst="rect">
            <a:avLst/>
          </a:prstGeom>
        </p:spPr>
        <p:txBody>
          <a:bodyPr/>
          <a:lstStyle/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  <a:p>
            <a:pPr marL="356428" indent="-356428" defTabSz="566673">
              <a:spcBef>
                <a:spcPts val="1700"/>
              </a:spcBef>
              <a:defRPr sz="2700"/>
            </a:pPr>
          </a:p>
        </p:txBody>
      </p:sp>
      <p:pic>
        <p:nvPicPr>
          <p:cNvPr id="385" name="Screen Shot 2019-10-31 at 12.32.10.png" descr="Screen Shot 2019-10-31 at 12.32.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443" y="2178050"/>
            <a:ext cx="12324093" cy="75157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Tasks"/>
          <p:cNvSpPr txBox="1"/>
          <p:nvPr>
            <p:ph type="title"/>
          </p:nvPr>
        </p:nvSpPr>
        <p:spPr>
          <a:xfrm>
            <a:off x="894077" y="1608664"/>
            <a:ext cx="11216645" cy="1413937"/>
          </a:xfrm>
          <a:prstGeom prst="rect">
            <a:avLst/>
          </a:prstGeom>
        </p:spPr>
        <p:txBody>
          <a:bodyPr/>
          <a:lstStyle/>
          <a:p>
            <a:pPr/>
            <a:r>
              <a:t>Machine Learning Tasks</a:t>
            </a:r>
          </a:p>
        </p:txBody>
      </p:sp>
      <p:sp>
        <p:nvSpPr>
          <p:cNvPr id="388" name="Train LDA Model on the budget texts from 2019.…"/>
          <p:cNvSpPr txBox="1"/>
          <p:nvPr>
            <p:ph type="body" idx="1"/>
          </p:nvPr>
        </p:nvSpPr>
        <p:spPr>
          <a:xfrm>
            <a:off x="894077" y="3341261"/>
            <a:ext cx="11216645" cy="4641431"/>
          </a:xfrm>
          <a:prstGeom prst="rect">
            <a:avLst/>
          </a:prstGeom>
        </p:spPr>
        <p:txBody>
          <a:bodyPr/>
          <a:lstStyle/>
          <a:p>
            <a:pPr marL="292365" indent="-292365" defTabSz="370331">
              <a:lnSpc>
                <a:spcPct val="100000"/>
              </a:lnSpc>
              <a:spcBef>
                <a:spcPts val="0"/>
              </a:spcBef>
              <a:buFontTx/>
              <a:defRPr sz="2900">
                <a:latin typeface="+mj-lt"/>
                <a:ea typeface="+mj-ea"/>
                <a:cs typeface="+mj-cs"/>
                <a:sym typeface="Helvetica"/>
              </a:defRPr>
            </a:pPr>
            <a:r>
              <a:t>Train LDA Model on the budget texts from 2019.</a:t>
            </a:r>
          </a:p>
          <a:p>
            <a:pPr marL="292365" indent="-292365" defTabSz="370331">
              <a:lnSpc>
                <a:spcPct val="100000"/>
              </a:lnSpc>
              <a:spcBef>
                <a:spcPts val="0"/>
              </a:spcBef>
              <a:buFontTx/>
              <a:defRPr sz="2900">
                <a:latin typeface="+mj-lt"/>
                <a:ea typeface="+mj-ea"/>
                <a:cs typeface="+mj-cs"/>
                <a:sym typeface="Helvetica"/>
              </a:defRPr>
            </a:pPr>
            <a:r>
              <a:t>Grab Topic distributions for every budget texts using the LDA Model</a:t>
            </a:r>
          </a:p>
          <a:p>
            <a:pPr marL="292365" indent="-292365" defTabSz="370331">
              <a:lnSpc>
                <a:spcPct val="100000"/>
              </a:lnSpc>
              <a:spcBef>
                <a:spcPts val="0"/>
              </a:spcBef>
              <a:buFontTx/>
              <a:defRPr sz="2900">
                <a:latin typeface="+mj-lt"/>
                <a:ea typeface="+mj-ea"/>
                <a:cs typeface="+mj-cs"/>
                <a:sym typeface="Helvetica"/>
              </a:defRPr>
            </a:pPr>
            <a:r>
              <a:t>Use Topic Distributions directly as feature vectors in supervised classification models (Logistic Regression, SVM, etc) and get F1-score.</a:t>
            </a:r>
          </a:p>
          <a:p>
            <a:pPr marL="292365" indent="-292365" defTabSz="370331">
              <a:lnSpc>
                <a:spcPct val="100000"/>
              </a:lnSpc>
              <a:spcBef>
                <a:spcPts val="0"/>
              </a:spcBef>
              <a:buFontTx/>
              <a:defRPr sz="2900">
                <a:latin typeface="+mj-lt"/>
                <a:ea typeface="+mj-ea"/>
                <a:cs typeface="+mj-cs"/>
                <a:sym typeface="Helvetica"/>
              </a:defRPr>
            </a:pPr>
            <a:r>
              <a:t>Use the same 2019 LDA model to get topic distributions from 2018 and 2020 (</a:t>
            </a:r>
            <a:r>
              <a:rPr b="1"/>
              <a:t>the LDA model did not see this data!</a:t>
            </a:r>
            <a:r>
              <a:t>)</a:t>
            </a:r>
          </a:p>
          <a:p>
            <a:pPr marL="292365" indent="-292365" defTabSz="370331">
              <a:lnSpc>
                <a:spcPct val="100000"/>
              </a:lnSpc>
              <a:spcBef>
                <a:spcPts val="0"/>
              </a:spcBef>
              <a:buFontTx/>
              <a:defRPr sz="2900">
                <a:latin typeface="+mj-lt"/>
                <a:ea typeface="+mj-ea"/>
                <a:cs typeface="+mj-cs"/>
                <a:sym typeface="Helvetica"/>
              </a:defRPr>
            </a:pPr>
            <a:r>
              <a:t>Run supervised classification models again on the 2018 and 2020 vectors and see if this generalizes.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Converting Topics to Feature Vectors for Machine Learning"/>
          <p:cNvSpPr txBox="1"/>
          <p:nvPr>
            <p:ph type="title"/>
          </p:nvPr>
        </p:nvSpPr>
        <p:spPr>
          <a:xfrm>
            <a:off x="1181131" y="1346573"/>
            <a:ext cx="11216645" cy="1413937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defRPr b="1" sz="3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Converting Topics to Feature Vectors for Machine Learning</a:t>
            </a:r>
          </a:p>
        </p:txBody>
      </p:sp>
      <p:pic>
        <p:nvPicPr>
          <p:cNvPr id="391" name="Screen Shot 2019-12-03 at 12.50.58.png" descr="Screen Shot 2019-12-03 at 12.50.5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" y="3581934"/>
            <a:ext cx="13004805" cy="47092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upervised Classification (Training Data Result)"/>
          <p:cNvSpPr txBox="1"/>
          <p:nvPr>
            <p:ph type="title"/>
          </p:nvPr>
        </p:nvSpPr>
        <p:spPr>
          <a:xfrm>
            <a:off x="894077" y="1608664"/>
            <a:ext cx="11216645" cy="1413937"/>
          </a:xfrm>
          <a:prstGeom prst="rect">
            <a:avLst/>
          </a:prstGeom>
        </p:spPr>
        <p:txBody>
          <a:bodyPr/>
          <a:lstStyle>
            <a:lvl1pPr defTabSz="988363">
              <a:defRPr sz="4700"/>
            </a:lvl1pPr>
          </a:lstStyle>
          <a:p>
            <a:pPr/>
            <a:r>
              <a:t>Supervised Classification (Training Data Result)</a:t>
            </a:r>
          </a:p>
        </p:txBody>
      </p:sp>
      <p:sp>
        <p:nvSpPr>
          <p:cNvPr id="394" name="X = [train_vecs];…"/>
          <p:cNvSpPr txBox="1"/>
          <p:nvPr>
            <p:ph type="body" idx="1"/>
          </p:nvPr>
        </p:nvSpPr>
        <p:spPr>
          <a:xfrm>
            <a:off x="894077" y="3341261"/>
            <a:ext cx="11216645" cy="4641431"/>
          </a:xfrm>
          <a:prstGeom prst="rect">
            <a:avLst/>
          </a:prstGeom>
        </p:spPr>
        <p:txBody>
          <a:bodyPr/>
          <a:lstStyle/>
          <a:p>
            <a:pPr marL="360947" indent="-360947" defTabSz="457200">
              <a:lnSpc>
                <a:spcPct val="100000"/>
              </a:lnSpc>
              <a:spcBef>
                <a:spcPts val="0"/>
              </a:spcBef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pPr>
            <a:r>
              <a:t>X = [train_vecs];</a:t>
            </a:r>
          </a:p>
          <a:p>
            <a:pPr marL="360947" indent="-360947" defTabSz="457200">
              <a:lnSpc>
                <a:spcPct val="100000"/>
              </a:lnSpc>
              <a:spcBef>
                <a:spcPts val="0"/>
              </a:spcBef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pPr>
            <a:r>
              <a:t>Y = [predicted_labels];</a:t>
            </a:r>
          </a:p>
          <a:p>
            <a:pPr marL="360947" indent="-360947" defTabSz="457200">
              <a:lnSpc>
                <a:spcPct val="100000"/>
              </a:lnSpc>
              <a:spcBef>
                <a:spcPts val="0"/>
              </a:spcBef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pPr>
            <a:r>
              <a:t>Result:</a:t>
            </a:r>
          </a:p>
        </p:txBody>
      </p:sp>
      <p:pic>
        <p:nvPicPr>
          <p:cNvPr id="395" name="Screen Shot 2019-12-03 at 12.28.23.png" descr="Screen Shot 2019-12-03 at 12.28.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9283" y="5057378"/>
            <a:ext cx="6680201" cy="1016003"/>
          </a:xfrm>
          <a:prstGeom prst="rect">
            <a:avLst/>
          </a:prstGeom>
          <a:ln w="12700">
            <a:miter lim="400000"/>
          </a:ln>
        </p:spPr>
      </p:pic>
      <p:pic>
        <p:nvPicPr>
          <p:cNvPr id="396" name="training_accuracy.png" descr="training_accurac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1642" y="2713824"/>
            <a:ext cx="7389928" cy="47506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upervised Classification (Testing on Unseen Data"/>
          <p:cNvSpPr txBox="1"/>
          <p:nvPr>
            <p:ph type="title"/>
          </p:nvPr>
        </p:nvSpPr>
        <p:spPr>
          <a:xfrm>
            <a:off x="894077" y="1134403"/>
            <a:ext cx="11216645" cy="1413937"/>
          </a:xfrm>
          <a:prstGeom prst="rect">
            <a:avLst/>
          </a:prstGeom>
        </p:spPr>
        <p:txBody>
          <a:bodyPr/>
          <a:lstStyle>
            <a:lvl1pPr defTabSz="988363">
              <a:defRPr sz="4700"/>
            </a:lvl1pPr>
          </a:lstStyle>
          <a:p>
            <a:pPr/>
            <a:r>
              <a:t>Supervised Classification (Testing on Unseen Data</a:t>
            </a:r>
          </a:p>
        </p:txBody>
      </p:sp>
      <p:sp>
        <p:nvSpPr>
          <p:cNvPr id="399" name="For 2018:…"/>
          <p:cNvSpPr txBox="1"/>
          <p:nvPr>
            <p:ph type="body" idx="1"/>
          </p:nvPr>
        </p:nvSpPr>
        <p:spPr>
          <a:xfrm>
            <a:off x="894077" y="3341261"/>
            <a:ext cx="11216645" cy="4641431"/>
          </a:xfrm>
          <a:prstGeom prst="rect">
            <a:avLst/>
          </a:prstGeom>
        </p:spPr>
        <p:txBody>
          <a:bodyPr/>
          <a:lstStyle/>
          <a:p>
            <a:pPr marL="360947" indent="-360947" defTabSz="457200">
              <a:lnSpc>
                <a:spcPct val="100000"/>
              </a:lnSpc>
              <a:spcBef>
                <a:spcPts val="0"/>
              </a:spcBef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pPr>
            <a:r>
              <a:t>For 2018:</a:t>
            </a:r>
            <a:br/>
            <a:br/>
            <a:br/>
          </a:p>
          <a:p>
            <a:pPr marL="360947" indent="-360947" defTabSz="457200">
              <a:lnSpc>
                <a:spcPct val="100000"/>
              </a:lnSpc>
              <a:spcBef>
                <a:spcPts val="0"/>
              </a:spcBef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pPr>
            <a:r>
              <a:t>For 2020:</a:t>
            </a:r>
            <a:br/>
          </a:p>
        </p:txBody>
      </p:sp>
      <p:pic>
        <p:nvPicPr>
          <p:cNvPr id="400" name="Screen Shot 2019-12-03 at 12.28.43.png" descr="Screen Shot 2019-12-03 at 12.28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4982" y="4306539"/>
            <a:ext cx="4162243" cy="825844"/>
          </a:xfrm>
          <a:prstGeom prst="rect">
            <a:avLst/>
          </a:prstGeom>
          <a:ln w="12700">
            <a:miter lim="400000"/>
          </a:ln>
        </p:spPr>
      </p:pic>
      <p:pic>
        <p:nvPicPr>
          <p:cNvPr id="401" name="Screen Shot 2019-12-03 at 12.59.11.png" descr="Screen Shot 2019-12-03 at 12.59.1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02283" y="6565848"/>
            <a:ext cx="3175575" cy="5804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upervised Classification (On Test Data)"/>
          <p:cNvSpPr txBox="1"/>
          <p:nvPr>
            <p:ph type="title"/>
          </p:nvPr>
        </p:nvSpPr>
        <p:spPr>
          <a:xfrm>
            <a:off x="894077" y="447969"/>
            <a:ext cx="11216645" cy="1413937"/>
          </a:xfrm>
          <a:prstGeom prst="rect">
            <a:avLst/>
          </a:prstGeom>
        </p:spPr>
        <p:txBody>
          <a:bodyPr/>
          <a:lstStyle>
            <a:lvl1pPr defTabSz="1027377">
              <a:defRPr sz="4800"/>
            </a:lvl1pPr>
          </a:lstStyle>
          <a:p>
            <a:pPr/>
            <a:r>
              <a:t>Supervised Classification (On Test Data)</a:t>
            </a:r>
          </a:p>
        </p:txBody>
      </p:sp>
      <p:pic>
        <p:nvPicPr>
          <p:cNvPr id="404" name="seen_vs_unseen.png" descr="seen_vs_unse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4731" y="1393628"/>
            <a:ext cx="7833981" cy="5257944"/>
          </a:xfrm>
          <a:prstGeom prst="rect">
            <a:avLst/>
          </a:prstGeom>
          <a:ln w="12700">
            <a:miter lim="400000"/>
          </a:ln>
        </p:spPr>
      </p:pic>
      <p:sp>
        <p:nvSpPr>
          <p:cNvPr id="405" name="SHOCKING!!!!!!!"/>
          <p:cNvSpPr txBox="1"/>
          <p:nvPr>
            <p:ph type="body" idx="1"/>
          </p:nvPr>
        </p:nvSpPr>
        <p:spPr>
          <a:xfrm>
            <a:off x="894077" y="8171259"/>
            <a:ext cx="11216645" cy="4641430"/>
          </a:xfrm>
          <a:prstGeom prst="rect">
            <a:avLst/>
          </a:prstGeom>
        </p:spPr>
        <p:txBody>
          <a:bodyPr/>
          <a:lstStyle>
            <a:lvl1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SHOCKING!!!!!!!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Hypothesis Testing"/>
          <p:cNvSpPr txBox="1"/>
          <p:nvPr>
            <p:ph type="title"/>
          </p:nvPr>
        </p:nvSpPr>
        <p:spPr>
          <a:xfrm>
            <a:off x="894077" y="1134403"/>
            <a:ext cx="11216645" cy="1413937"/>
          </a:xfrm>
          <a:prstGeom prst="rect">
            <a:avLst/>
          </a:prstGeom>
        </p:spPr>
        <p:txBody>
          <a:bodyPr/>
          <a:lstStyle/>
          <a:p>
            <a:pPr/>
            <a:r>
              <a:t>Hypothesis Testing</a:t>
            </a:r>
          </a:p>
        </p:txBody>
      </p:sp>
      <p:sp>
        <p:nvSpPr>
          <p:cNvPr id="408" name="H0(null hypothesis) -&gt; The ML models are similar and perform for all the year .…"/>
          <p:cNvSpPr txBox="1"/>
          <p:nvPr>
            <p:ph type="body" idx="1"/>
          </p:nvPr>
        </p:nvSpPr>
        <p:spPr>
          <a:xfrm>
            <a:off x="894077" y="3341261"/>
            <a:ext cx="11216645" cy="4641431"/>
          </a:xfrm>
          <a:prstGeom prst="rect">
            <a:avLst/>
          </a:prstGeom>
        </p:spPr>
        <p:txBody>
          <a:bodyPr/>
          <a:lstStyle/>
          <a:p>
            <a:pPr marL="79262" indent="-79262" defTabSz="100400">
              <a:lnSpc>
                <a:spcPct val="100000"/>
              </a:lnSpc>
              <a:spcBef>
                <a:spcPts val="0"/>
              </a:spcBef>
              <a:buFontTx/>
              <a:defRPr sz="1619">
                <a:latin typeface="+mj-lt"/>
                <a:ea typeface="+mj-ea"/>
                <a:cs typeface="+mj-cs"/>
                <a:sym typeface="Helvetica"/>
              </a:defRPr>
            </a:pPr>
            <a:r>
              <a:t>H0(null hypothesis) -&gt; The ML models are similar and perform for all the year .</a:t>
            </a:r>
          </a:p>
          <a:p>
            <a:pPr marL="79262" indent="-79262" defTabSz="100400">
              <a:lnSpc>
                <a:spcPct val="100000"/>
              </a:lnSpc>
              <a:spcBef>
                <a:spcPts val="0"/>
              </a:spcBef>
              <a:buFontTx/>
              <a:defRPr sz="1619">
                <a:latin typeface="+mj-lt"/>
                <a:ea typeface="+mj-ea"/>
                <a:cs typeface="+mj-cs"/>
                <a:sym typeface="Helvetica"/>
              </a:defRPr>
            </a:pPr>
            <a:r>
              <a:t>H1 -&gt; The ML models are truly different and perform differently.</a:t>
            </a:r>
          </a:p>
          <a:p>
            <a:pPr marL="79262" indent="-79262" defTabSz="100400">
              <a:lnSpc>
                <a:spcPct val="100000"/>
              </a:lnSpc>
              <a:spcBef>
                <a:spcPts val="0"/>
              </a:spcBef>
              <a:buFontTx/>
              <a:defRPr sz="1619">
                <a:latin typeface="+mj-lt"/>
                <a:ea typeface="+mj-ea"/>
                <a:cs typeface="+mj-cs"/>
                <a:sym typeface="Helvetica"/>
              </a:defRPr>
            </a:pPr>
            <a:r>
              <a:t>Condition for Hypothesis taken such that p-value threshold is p = 0.05</a:t>
            </a:r>
            <a:br/>
            <a:br/>
            <a:br/>
            <a:br/>
            <a:br/>
          </a:p>
          <a:p>
            <a:pPr marL="165131" indent="-165131" defTabSz="100400">
              <a:lnSpc>
                <a:spcPct val="100000"/>
              </a:lnSpc>
              <a:spcBef>
                <a:spcPts val="0"/>
              </a:spcBef>
              <a:buFontTx/>
              <a:defRPr sz="1079">
                <a:latin typeface="+mj-lt"/>
                <a:ea typeface="+mj-ea"/>
                <a:cs typeface="+mj-cs"/>
                <a:sym typeface="Helvetica"/>
              </a:defRPr>
            </a:pPr>
            <a:r>
              <a:rPr sz="1619"/>
              <a:t>Hence, the null hypothesis was rejected, as the models were completely different.</a:t>
            </a:r>
            <a:br/>
            <a:br/>
            <a:br/>
            <a:br/>
            <a:br/>
            <a:br/>
            <a:br/>
            <a:br/>
            <a:br/>
            <a:br/>
            <a:br/>
            <a:br/>
            <a:br/>
            <a:br/>
            <a:br/>
          </a:p>
        </p:txBody>
      </p:sp>
      <p:pic>
        <p:nvPicPr>
          <p:cNvPr id="409" name="Screen Shot 2019-12-03 at 12.28.33.png" descr="Screen Shot 2019-12-03 at 12.28.3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65832" y="4379490"/>
            <a:ext cx="5836476" cy="6891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fMRI (StarPlus ) Overview"/>
          <p:cNvSpPr txBox="1"/>
          <p:nvPr>
            <p:ph type="title"/>
          </p:nvPr>
        </p:nvSpPr>
        <p:spPr>
          <a:xfrm>
            <a:off x="508000" y="812800"/>
            <a:ext cx="11988800" cy="1219200"/>
          </a:xfrm>
          <a:prstGeom prst="rect">
            <a:avLst/>
          </a:prstGeom>
        </p:spPr>
        <p:txBody>
          <a:bodyPr/>
          <a:lstStyle>
            <a:lvl1pPr defTabSz="566674">
              <a:spcBef>
                <a:spcPts val="1500"/>
              </a:spcBef>
              <a:defRPr sz="6790"/>
            </a:lvl1pPr>
          </a:lstStyle>
          <a:p>
            <a:pPr/>
            <a:r>
              <a:t> Tasks Assigned based on Objectives</a:t>
            </a:r>
          </a:p>
        </p:txBody>
      </p:sp>
      <p:sp>
        <p:nvSpPr>
          <p:cNvPr id="210" name="What is fMRI?…"/>
          <p:cNvSpPr txBox="1"/>
          <p:nvPr>
            <p:ph type="body" idx="1"/>
          </p:nvPr>
        </p:nvSpPr>
        <p:spPr>
          <a:xfrm>
            <a:off x="583608" y="2178049"/>
            <a:ext cx="11525471" cy="6775451"/>
          </a:xfrm>
          <a:prstGeom prst="rect">
            <a:avLst/>
          </a:prstGeom>
        </p:spPr>
        <p:txBody>
          <a:bodyPr/>
          <a:lstStyle/>
          <a:p>
            <a:pPr marL="193463" indent="-193463" defTabSz="307579">
              <a:spcBef>
                <a:spcPts val="800"/>
              </a:spcBef>
              <a:defRPr sz="1400"/>
            </a:pPr>
          </a:p>
          <a:p>
            <a:pPr marL="193463" indent="-193463" defTabSz="307579">
              <a:spcBef>
                <a:spcPts val="800"/>
              </a:spcBef>
              <a:defRPr sz="1400"/>
            </a:pPr>
            <a:r>
              <a:t>Sultan Al Bogami</a:t>
            </a:r>
            <a:br/>
            <a:r>
              <a:t>  1.  Collected Budget Documents from all the different Counties websites and other sources(2008 to 2020) and organization of github.</a:t>
            </a:r>
            <a:br/>
            <a:r>
              <a:t>  2.  Converted the pdf documents to ccv formats. Extract words from the documents using online tool, and </a:t>
            </a:r>
            <a:br/>
            <a:r>
              <a:t>        Perform data processing.</a:t>
            </a:r>
            <a:br/>
            <a:r>
              <a:t>  3. Perform Statistical analysis and corpus similarity of budget texts.</a:t>
            </a:r>
          </a:p>
          <a:p>
            <a:pPr marL="193463" indent="-193463" defTabSz="307579">
              <a:spcBef>
                <a:spcPts val="800"/>
              </a:spcBef>
              <a:defRPr sz="1400"/>
            </a:pPr>
            <a:r>
              <a:t>Naseeb Thapaliya</a:t>
            </a:r>
            <a:br/>
            <a:r>
              <a:t>  1. Compared the topic modeling results over the years (2008,2020)</a:t>
            </a:r>
            <a:br/>
            <a:r>
              <a:t>  2. Perform Supervised Machine Learning on topics from topics Modeling.</a:t>
            </a:r>
          </a:p>
          <a:p>
            <a:pPr marL="193463" indent="-193463" defTabSz="307579">
              <a:spcBef>
                <a:spcPts val="800"/>
              </a:spcBef>
              <a:defRPr sz="1400"/>
            </a:pPr>
            <a:r>
              <a:t>Miguel Gasper Utrera</a:t>
            </a:r>
            <a:br/>
            <a:r>
              <a:t>  1. Applied Topic modeling on different relevant topics from all the counties and computed their coherence score with proper visualization.</a:t>
            </a:r>
          </a:p>
          <a:p>
            <a:pPr marL="193463" indent="-193463" defTabSz="307579">
              <a:spcBef>
                <a:spcPts val="800"/>
              </a:spcBef>
              <a:defRPr sz="1400"/>
            </a:pPr>
            <a:r>
              <a:t>2. Applied Davis model and showed top 30 words in each topic and their relevence.</a:t>
            </a:r>
          </a:p>
          <a:p>
            <a:pPr marL="193463" indent="-193463" defTabSz="307579">
              <a:spcBef>
                <a:spcPts val="800"/>
              </a:spcBef>
              <a:defRPr sz="1400"/>
            </a:pPr>
            <a:r>
              <a:t>Unnati Khivasera</a:t>
            </a:r>
            <a:br/>
            <a:r>
              <a:t>  1. Analyzing sentiment intensity using Vader.</a:t>
            </a:r>
          </a:p>
          <a:p>
            <a:pPr marL="0" indent="0" defTabSz="307579">
              <a:spcBef>
                <a:spcPts val="800"/>
              </a:spcBef>
              <a:buSzTx/>
              <a:buNone/>
              <a:defRPr sz="1400"/>
            </a:pPr>
            <a:r>
              <a:t>      2. Performed visualization of emotions from different sections of documents.</a:t>
            </a:r>
          </a:p>
          <a:p>
            <a:pPr marL="193463" indent="-193463" defTabSz="307579">
              <a:spcBef>
                <a:spcPts val="800"/>
              </a:spcBef>
              <a:defRPr sz="1400"/>
            </a:pPr>
            <a:r>
              <a:t>Akash Meghani</a:t>
            </a:r>
            <a:br/>
            <a:r>
              <a:t>  1. Applied Emotional and Sentiment analysis with NLTK and got meaningful results.</a:t>
            </a:r>
            <a:br/>
            <a:r>
              <a:t>  2. Performed visualization of emotions from different sections of documents.</a:t>
            </a:r>
          </a:p>
          <a:p>
            <a:pPr marL="193463" indent="-193463" defTabSz="307579">
              <a:spcBef>
                <a:spcPts val="800"/>
              </a:spcBef>
              <a:defRPr sz="1400"/>
            </a:pPr>
            <a:r>
              <a:t>Everyone</a:t>
            </a:r>
            <a:br/>
            <a:r>
              <a:t>  1. Documentation of project and maintain and work on GitHub.</a:t>
            </a:r>
            <a:br/>
            <a:r>
              <a:t>  2. Work on Nextword recommender</a:t>
            </a:r>
            <a:b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Next Word Recommender</a:t>
            </a:r>
          </a:p>
        </p:txBody>
      </p:sp>
      <p:sp>
        <p:nvSpPr>
          <p:cNvPr id="412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4845" indent="-364845" defTabSz="494180">
              <a:spcBef>
                <a:spcPts val="1000"/>
              </a:spcBef>
              <a:defRPr sz="2100"/>
            </a:pPr>
            <a:r>
              <a:t>Simulated text with markov chain method.</a:t>
            </a:r>
          </a:p>
          <a:p>
            <a:pPr marL="364845" indent="-364845" defTabSz="494180">
              <a:spcBef>
                <a:spcPts val="1000"/>
              </a:spcBef>
              <a:defRPr sz="2100"/>
            </a:pPr>
            <a:r>
              <a:t>A Markov chain is a simulated sequence of events. Each event in the sequence comes from a set of outcomes that depend on one another.</a:t>
            </a:r>
          </a:p>
          <a:p>
            <a:pPr marL="364845" indent="-364845" defTabSz="494180">
              <a:spcBef>
                <a:spcPts val="1000"/>
              </a:spcBef>
              <a:defRPr sz="2100"/>
            </a:pPr>
            <a:r>
              <a:t>For any sequence of non-independent events in the world, and where a limited number of outcomes can occur, conditional probabilities can be computed relating each outcome to one another.</a:t>
            </a:r>
          </a:p>
          <a:p>
            <a:pPr marL="364845" indent="-364845" defTabSz="494180">
              <a:spcBef>
                <a:spcPts val="1000"/>
              </a:spcBef>
              <a:defRPr sz="2100"/>
            </a:pPr>
            <a:r>
              <a:t>To generate a simulation based on a certain text, count up every word that is used. Then, for every word, store the words that are used next. This is the distribution of words in that text </a:t>
            </a:r>
            <a:r>
              <a:rPr i="1">
                <a:latin typeface="Century Gothic"/>
                <a:ea typeface="Century Gothic"/>
                <a:cs typeface="Century Gothic"/>
                <a:sym typeface="Century Gothic"/>
              </a:rPr>
              <a:t>conditional on </a:t>
            </a:r>
            <a:r>
              <a:t>the preceding word.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Next Word Recommender</a:t>
            </a:r>
          </a:p>
        </p:txBody>
      </p:sp>
      <p:sp>
        <p:nvSpPr>
          <p:cNvPr id="415" name="Text Placeholder 1"/>
          <p:cNvSpPr txBox="1"/>
          <p:nvPr>
            <p:ph type="body" idx="1"/>
          </p:nvPr>
        </p:nvSpPr>
        <p:spPr>
          <a:xfrm>
            <a:off x="1244600" y="2921000"/>
            <a:ext cx="11988800" cy="6096000"/>
          </a:xfrm>
          <a:prstGeom prst="rect">
            <a:avLst/>
          </a:prstGeom>
          <a:solidFill>
            <a:srgbClr val="FFFFFF"/>
          </a:solidFill>
        </p:spPr>
        <p:txBody>
          <a:bodyPr lIns="45719" tIns="45719" rIns="45719" bIns="45719"/>
          <a:lstStyle/>
          <a:p>
            <a:pPr marL="0" indent="0" defTabSz="914400">
              <a:spcBef>
                <a:spcPts val="0"/>
              </a:spcBef>
              <a:buSzTx/>
              <a:buNone/>
              <a:defRPr b="0" sz="180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https://drive.google.com/open?id=1J-O3GMuii8fL9DrOM0MvREFdU9eznQYk</a:t>
            </a:r>
            <a:r>
              <a:rPr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rP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418" name="Content Placeholder 2"/>
          <p:cNvSpPr txBox="1"/>
          <p:nvPr>
            <p:ph type="body" idx="1"/>
          </p:nvPr>
        </p:nvSpPr>
        <p:spPr>
          <a:xfrm>
            <a:off x="508000" y="1828800"/>
            <a:ext cx="11988800" cy="6096000"/>
          </a:xfrm>
          <a:prstGeom prst="rect">
            <a:avLst/>
          </a:prstGeom>
        </p:spPr>
        <p:txBody>
          <a:bodyPr/>
          <a:lstStyle/>
          <a:p>
            <a:pPr marL="364845" indent="-364845" defTabSz="494181">
              <a:spcBef>
                <a:spcPts val="1000"/>
              </a:spcBef>
              <a:defRPr sz="2100"/>
            </a:pPr>
          </a:p>
          <a:p>
            <a:pPr marL="364845" indent="-364845" defTabSz="494181">
              <a:spcBef>
                <a:spcPts val="1000"/>
              </a:spcBef>
              <a:defRPr sz="2100"/>
            </a:pPr>
            <a:r>
              <a:t>The topic modeling analysis implicates the topic model for 2019 year can identify the latent semantic structure that persists over time in this budget text domain</a:t>
            </a:r>
          </a:p>
          <a:p>
            <a:pPr marL="364845" indent="-364845" defTabSz="494181">
              <a:spcBef>
                <a:spcPts val="1000"/>
              </a:spcBef>
              <a:defRPr sz="2100"/>
            </a:pPr>
            <a:r>
              <a:t>Comparison between topic models showed that frequent topics between 2008 and 2016 are dissimilar to each other.</a:t>
            </a:r>
          </a:p>
          <a:p>
            <a:pPr marL="364845" indent="-364845" defTabSz="494181">
              <a:spcBef>
                <a:spcPts val="1000"/>
              </a:spcBef>
              <a:defRPr sz="2100"/>
            </a:pPr>
            <a:r>
              <a:t>Altogether mostly all the cities and counties considered showed much similarity in the type of sentiments, which was passed over the years.</a:t>
            </a:r>
          </a:p>
          <a:p>
            <a:pPr marL="364845" indent="-364845" defTabSz="494181">
              <a:spcBef>
                <a:spcPts val="1000"/>
              </a:spcBef>
              <a:defRPr sz="2100"/>
            </a:pPr>
            <a:r>
              <a:t>Even though, the topics were quite different, the sentiments were similar over the years.</a:t>
            </a:r>
          </a:p>
          <a:p>
            <a:pPr marL="364845" indent="-364845" defTabSz="494181">
              <a:spcBef>
                <a:spcPts val="1000"/>
              </a:spcBef>
              <a:defRPr sz="2100"/>
            </a:pPr>
            <a:r>
              <a:t>Next word recommender recommends a next words from a cluster based on the previous words.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Data Set- Termin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Overview</a:t>
            </a:r>
          </a:p>
        </p:txBody>
      </p:sp>
      <p:sp>
        <p:nvSpPr>
          <p:cNvPr id="213" name="Feature Space: # of images fMRI images taken (54) by the number of voxels in subjects trials (4,698)…"/>
          <p:cNvSpPr txBox="1"/>
          <p:nvPr>
            <p:ph type="body" idx="1"/>
          </p:nvPr>
        </p:nvSpPr>
        <p:spPr>
          <a:xfrm>
            <a:off x="932850" y="2324097"/>
            <a:ext cx="11596300" cy="5864459"/>
          </a:xfrm>
          <a:prstGeom prst="rect">
            <a:avLst/>
          </a:prstGeom>
        </p:spPr>
        <p:txBody>
          <a:bodyPr/>
          <a:lstStyle/>
          <a:p>
            <a:pPr/>
            <a:r>
              <a:t>Primarily, 7 pdf files ranging from 400-500 pages long  for each.</a:t>
            </a:r>
          </a:p>
          <a:p>
            <a:pPr/>
            <a:r>
              <a:t>Each pdf is converted to csv files by extracting all the relevant budget texts(words) from the pdf file.</a:t>
            </a:r>
          </a:p>
          <a:p>
            <a:pPr/>
            <a:r>
              <a:t>So, there are total of 638131 total words extracted from the budget files.</a:t>
            </a:r>
          </a:p>
        </p:txBody>
      </p:sp>
      <p:pic>
        <p:nvPicPr>
          <p:cNvPr id="214" name="Screen Shot 2019-05-13 at 12.07.59.png" descr="Screen Shot 2019-05-13 at 12.07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961" y="9143065"/>
            <a:ext cx="1786758" cy="6352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Data Set- Termin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Source</a:t>
            </a:r>
          </a:p>
        </p:txBody>
      </p:sp>
      <p:sp>
        <p:nvSpPr>
          <p:cNvPr id="217" name="Feature Space: # of images fMRI images taken (54) by the number of voxels in subjects trials (4,698)…"/>
          <p:cNvSpPr txBox="1"/>
          <p:nvPr>
            <p:ph type="body" idx="1"/>
          </p:nvPr>
        </p:nvSpPr>
        <p:spPr>
          <a:xfrm>
            <a:off x="932850" y="2324100"/>
            <a:ext cx="11596300" cy="586445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8" name="Screen Shot 2019-05-13 at 12.07.59.png" descr="Screen Shot 2019-05-13 at 12.07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961" y="9143065"/>
            <a:ext cx="1786758" cy="6352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Screen Shot 2019-09-24 at 11.21.04.png" descr="Screen Shot 2019-09-24 at 11.21.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0185" y="2324100"/>
            <a:ext cx="13004802" cy="7180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Data Set- Termin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Analysis</a:t>
            </a:r>
          </a:p>
        </p:txBody>
      </p:sp>
      <p:pic>
        <p:nvPicPr>
          <p:cNvPr id="222" name="Screen Shot 2019-05-13 at 12.07.59.png" descr="Screen Shot 2019-05-13 at 12.07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961" y="9143065"/>
            <a:ext cx="1786758" cy="63529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Screen Shot 2019-09-24 at 11.11.37.png" descr="Screen Shot 2019-09-24 at 11.11.3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37653" y="2543872"/>
            <a:ext cx="14111981" cy="62333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89048" y="3241560"/>
            <a:ext cx="7358596" cy="4641430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TextBox 6"/>
          <p:cNvSpPr txBox="1"/>
          <p:nvPr/>
        </p:nvSpPr>
        <p:spPr>
          <a:xfrm>
            <a:off x="497527" y="4115268"/>
            <a:ext cx="4706119" cy="910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8766" tIns="48766" rIns="48766" bIns="48766">
            <a:spAutoFit/>
          </a:bodyPr>
          <a:lstStyle/>
          <a:p>
            <a:pPr algn="l" defTabSz="1300480">
              <a:defRPr b="1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Count of words grouped by</a:t>
            </a:r>
          </a:p>
          <a:p>
            <a:pPr algn="l" defTabSz="1300480">
              <a:defRPr b="1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organizations.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87498" y="3195840"/>
            <a:ext cx="7223223" cy="4949095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TextBox 5"/>
          <p:cNvSpPr txBox="1"/>
          <p:nvPr/>
        </p:nvSpPr>
        <p:spPr>
          <a:xfrm>
            <a:off x="685304" y="4294632"/>
            <a:ext cx="4049564" cy="808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8766" tIns="48766" rIns="48766" bIns="48766">
            <a:spAutoFit/>
          </a:bodyPr>
          <a:lstStyle/>
          <a:p>
            <a:pPr algn="l" defTabSz="1300480">
              <a:defRPr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Count of words grouped by</a:t>
            </a:r>
          </a:p>
          <a:p>
            <a:pPr algn="l" defTabSz="1300480">
              <a:defRPr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year.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414141"/>
      </a:dk1>
      <a:lt1>
        <a:srgbClr val="FFFFFF"/>
      </a:lt1>
      <a:dk2>
        <a:srgbClr val="A7A7A7"/>
      </a:dk2>
      <a:lt2>
        <a:srgbClr val="535353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